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colors5.xml" ContentType="application/vnd.ms-office.chartcolorstyle+xml"/>
  <Override PartName="/ppt/charts/style5.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7" r:id="rId2"/>
    <p:sldId id="277" r:id="rId3"/>
    <p:sldId id="416" r:id="rId4"/>
    <p:sldId id="335" r:id="rId5"/>
    <p:sldId id="421" r:id="rId6"/>
    <p:sldId id="398" r:id="rId7"/>
    <p:sldId id="422" r:id="rId8"/>
    <p:sldId id="425" r:id="rId9"/>
    <p:sldId id="417" r:id="rId10"/>
    <p:sldId id="423" r:id="rId11"/>
    <p:sldId id="373" r:id="rId12"/>
    <p:sldId id="391" r:id="rId13"/>
    <p:sldId id="435" r:id="rId14"/>
    <p:sldId id="428" r:id="rId15"/>
    <p:sldId id="429" r:id="rId16"/>
    <p:sldId id="401" r:id="rId17"/>
    <p:sldId id="403" r:id="rId18"/>
    <p:sldId id="361" r:id="rId19"/>
    <p:sldId id="405" r:id="rId20"/>
    <p:sldId id="430" r:id="rId21"/>
    <p:sldId id="418" r:id="rId22"/>
    <p:sldId id="388" r:id="rId23"/>
    <p:sldId id="392" r:id="rId24"/>
    <p:sldId id="419" r:id="rId25"/>
    <p:sldId id="408" r:id="rId26"/>
    <p:sldId id="420" r:id="rId27"/>
    <p:sldId id="431" r:id="rId28"/>
    <p:sldId id="433" r:id="rId29"/>
    <p:sldId id="432" r:id="rId30"/>
    <p:sldId id="434" r:id="rId31"/>
    <p:sldId id="393" r:id="rId32"/>
    <p:sldId id="411" r:id="rId33"/>
    <p:sldId id="413" r:id="rId34"/>
    <p:sldId id="414" r:id="rId35"/>
    <p:sldId id="278" r:id="rId36"/>
  </p:sldIdLst>
  <p:sldSz cx="12192000" cy="6858000"/>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63"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neider, Kerstin" initials="KS" lastIdx="4" clrIdx="0"/>
  <p:cmAuthor id="1" name="Claudia" initials="C" lastIdx="3" clrIdx="1"/>
  <p:cmAuthor id="2" name="lehrstuhl tablet" initials="lt" lastIdx="19" clrIdx="2">
    <p:extLst/>
  </p:cmAuthor>
  <p:cmAuthor id="3" name="Neugebauer, Claudia" initials="NC" lastIdx="6" clrIdx="3"/>
  <p:cmAuthor id="4" name="Oster, Simon" initials="OS"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5A844"/>
    <a:srgbClr val="898989"/>
    <a:srgbClr val="595959"/>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77943" autoAdjust="0"/>
  </p:normalViewPr>
  <p:slideViewPr>
    <p:cSldViewPr snapToGrid="0">
      <p:cViewPr>
        <p:scale>
          <a:sx n="96" d="100"/>
          <a:sy n="96" d="100"/>
        </p:scale>
        <p:origin x="-906" y="72"/>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401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file:///C:\Users\Oster\Desktop\steuer.xlsx" TargetMode="Externa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Simon\Finanzgerichtstag%202018\Finanzgerichtstag%202019\steuersch&#228;tzung.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Simon\Finanzgerichtstag%202018\Familienentlastungsgesetz.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Simon\Finanzgerichtstag%202018\Baukindergeld.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chartUserShapes" Target="../drawings/drawing2.xml"/><Relationship Id="rId1" Type="http://schemas.openxmlformats.org/officeDocument/2006/relationships/oleObject" Target="file:///F:\FDP-Vortrag\Daten%20FDP%20Vortrag.xlsx" TargetMode="External"/><Relationship Id="rId4"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000"/>
              <a:t>(in Mio)</a:t>
            </a:r>
          </a:p>
        </c:rich>
      </c:tx>
      <c:layout>
        <c:manualLayout>
          <c:xMode val="edge"/>
          <c:yMode val="edge"/>
          <c:x val="8.8646709016445124E-3"/>
          <c:y val="2.8712431154457336E-2"/>
        </c:manualLayout>
      </c:layout>
      <c:overlay val="0"/>
      <c:spPr>
        <a:noFill/>
        <a:ln>
          <a:noFill/>
        </a:ln>
        <a:effectLst/>
      </c:spPr>
    </c:title>
    <c:autoTitleDeleted val="0"/>
    <c:plotArea>
      <c:layout/>
      <c:barChart>
        <c:barDir val="col"/>
        <c:grouping val="stacked"/>
        <c:varyColors val="0"/>
        <c:ser>
          <c:idx val="0"/>
          <c:order val="0"/>
          <c:spPr>
            <a:solidFill>
              <a:schemeClr val="accent5">
                <a:lumMod val="50000"/>
              </a:schemeClr>
            </a:solidFill>
            <a:ln>
              <a:noFill/>
            </a:ln>
            <a:effectLst/>
          </c:spPr>
          <c:invertIfNegative val="0"/>
          <c:dLbls>
            <c:dLbl>
              <c:idx val="0"/>
              <c:layout>
                <c:manualLayout>
                  <c:x val="2.630030351123911E-3"/>
                  <c:y val="-0.2832412434746479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155-42D5-A425-BA1480716BDB}"/>
                </c:ext>
              </c:extLst>
            </c:dLbl>
            <c:dLbl>
              <c:idx val="1"/>
              <c:layout>
                <c:manualLayout>
                  <c:x val="1.9055009457609438E-3"/>
                  <c:y val="-0.417149200319581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155-42D5-A425-BA1480716BDB}"/>
                </c:ext>
              </c:extLst>
            </c:dLbl>
            <c:dLbl>
              <c:idx val="2"/>
              <c:layout>
                <c:manualLayout>
                  <c:x val="0"/>
                  <c:y val="-6.819202399183624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155-42D5-A425-BA1480716BDB}"/>
                </c:ext>
              </c:extLst>
            </c:dLbl>
            <c:dLbl>
              <c:idx val="3"/>
              <c:layout>
                <c:manualLayout>
                  <c:x val="0"/>
                  <c:y val="-6.10139162032219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155-42D5-A425-BA1480716BDB}"/>
                </c:ext>
              </c:extLst>
            </c:dLbl>
            <c:dLbl>
              <c:idx val="4"/>
              <c:layout>
                <c:manualLayout>
                  <c:x val="-8.6070993180980237E-17"/>
                  <c:y val="-5.383580841460750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155-42D5-A425-BA1480716BDB}"/>
                </c:ext>
              </c:extLst>
            </c:dLbl>
            <c:dLbl>
              <c:idx val="5"/>
              <c:layout>
                <c:manualLayout>
                  <c:x val="-1.7214198636196047E-16"/>
                  <c:y val="-3.947959283737890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155-42D5-A425-BA1480716BDB}"/>
                </c:ext>
              </c:extLst>
            </c:dLbl>
            <c:numFmt formatCode="#,##0\ &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Tabelle1!$A$1:$F$1</c:f>
              <c:strCache>
                <c:ptCount val="6"/>
                <c:pt idx="0">
                  <c:v>Umsatzsteuer</c:v>
                </c:pt>
                <c:pt idx="1">
                  <c:v>Lohn-, Einkommen- und Abgeltungsteuer</c:v>
                </c:pt>
                <c:pt idx="2">
                  <c:v>Gewerbesteuer</c:v>
                </c:pt>
                <c:pt idx="3">
                  <c:v>Energiesteuer</c:v>
                </c:pt>
                <c:pt idx="4">
                  <c:v>Körperschaftsteuer</c:v>
                </c:pt>
                <c:pt idx="5">
                  <c:v>Solidaritätszuschlag</c:v>
                </c:pt>
              </c:strCache>
            </c:strRef>
          </c:cat>
          <c:val>
            <c:numRef>
              <c:f>Tabelle1!$A$2:$F$2</c:f>
              <c:numCache>
                <c:formatCode>General</c:formatCode>
                <c:ptCount val="6"/>
                <c:pt idx="0">
                  <c:v>235000</c:v>
                </c:pt>
                <c:pt idx="1">
                  <c:v>206450</c:v>
                </c:pt>
                <c:pt idx="2">
                  <c:v>54300</c:v>
                </c:pt>
                <c:pt idx="3">
                  <c:v>41300</c:v>
                </c:pt>
                <c:pt idx="4">
                  <c:v>32330</c:v>
                </c:pt>
                <c:pt idx="5">
                  <c:v>18750</c:v>
                </c:pt>
              </c:numCache>
            </c:numRef>
          </c:val>
          <c:extLst xmlns:c16r2="http://schemas.microsoft.com/office/drawing/2015/06/chart">
            <c:ext xmlns:c16="http://schemas.microsoft.com/office/drawing/2014/chart" uri="{C3380CC4-5D6E-409C-BE32-E72D297353CC}">
              <c16:uniqueId val="{00000006-B155-42D5-A425-BA1480716BDB}"/>
            </c:ext>
          </c:extLst>
        </c:ser>
        <c:ser>
          <c:idx val="1"/>
          <c:order val="1"/>
          <c:tx>
            <c:v>veranlagte Einkommensteuer</c:v>
          </c:tx>
          <c:spPr>
            <a:solidFill>
              <a:schemeClr val="accent6">
                <a:lumMod val="60000"/>
                <a:lumOff val="40000"/>
              </a:schemeClr>
            </a:solidFill>
            <a:ln>
              <a:noFill/>
            </a:ln>
            <a:effectLst/>
          </c:spPr>
          <c:invertIfNegative val="0"/>
          <c:cat>
            <c:strRef>
              <c:f>Tabelle1!$A$1:$F$1</c:f>
              <c:strCache>
                <c:ptCount val="6"/>
                <c:pt idx="0">
                  <c:v>Umsatzsteuer</c:v>
                </c:pt>
                <c:pt idx="1">
                  <c:v>Lohn-, Einkommen- und Abgeltungsteuer</c:v>
                </c:pt>
                <c:pt idx="2">
                  <c:v>Gewerbesteuer</c:v>
                </c:pt>
                <c:pt idx="3">
                  <c:v>Energiesteuer</c:v>
                </c:pt>
                <c:pt idx="4">
                  <c:v>Körperschaftsteuer</c:v>
                </c:pt>
                <c:pt idx="5">
                  <c:v>Solidaritätszuschlag</c:v>
                </c:pt>
              </c:strCache>
            </c:strRef>
          </c:cat>
          <c:val>
            <c:numRef>
              <c:f>Tabelle1!$A$3:$F$3</c:f>
              <c:numCache>
                <c:formatCode>General</c:formatCode>
                <c:ptCount val="6"/>
                <c:pt idx="0">
                  <c:v>0</c:v>
                </c:pt>
                <c:pt idx="1">
                  <c:v>61650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7-B155-42D5-A425-BA1480716BDB}"/>
            </c:ext>
          </c:extLst>
        </c:ser>
        <c:ser>
          <c:idx val="2"/>
          <c:order val="2"/>
          <c:tx>
            <c:v>nicht veranlagte Einkommensteuer</c:v>
          </c:tx>
          <c:spPr>
            <a:solidFill>
              <a:schemeClr val="accent3"/>
            </a:solidFill>
            <a:ln>
              <a:noFill/>
            </a:ln>
            <a:effectLst/>
          </c:spPr>
          <c:invertIfNegative val="0"/>
          <c:cat>
            <c:strRef>
              <c:f>Tabelle1!$A$1:$F$1</c:f>
              <c:strCache>
                <c:ptCount val="6"/>
                <c:pt idx="0">
                  <c:v>Umsatzsteuer</c:v>
                </c:pt>
                <c:pt idx="1">
                  <c:v>Lohn-, Einkommen- und Abgeltungsteuer</c:v>
                </c:pt>
                <c:pt idx="2">
                  <c:v>Gewerbesteuer</c:v>
                </c:pt>
                <c:pt idx="3">
                  <c:v>Energiesteuer</c:v>
                </c:pt>
                <c:pt idx="4">
                  <c:v>Körperschaftsteuer</c:v>
                </c:pt>
                <c:pt idx="5">
                  <c:v>Solidaritätszuschlag</c:v>
                </c:pt>
              </c:strCache>
            </c:strRef>
          </c:cat>
          <c:val>
            <c:numRef>
              <c:f>Tabelle1!$A$4:$F$4</c:f>
              <c:numCache>
                <c:formatCode>General</c:formatCode>
                <c:ptCount val="6"/>
                <c:pt idx="0">
                  <c:v>0</c:v>
                </c:pt>
                <c:pt idx="1">
                  <c:v>21900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8-B155-42D5-A425-BA1480716BDB}"/>
            </c:ext>
          </c:extLst>
        </c:ser>
        <c:dLbls>
          <c:showLegendKey val="0"/>
          <c:showVal val="0"/>
          <c:showCatName val="0"/>
          <c:showSerName val="0"/>
          <c:showPercent val="0"/>
          <c:showBubbleSize val="0"/>
        </c:dLbls>
        <c:gapWidth val="150"/>
        <c:overlap val="100"/>
        <c:axId val="128400896"/>
        <c:axId val="59132160"/>
      </c:barChart>
      <c:catAx>
        <c:axId val="12840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32160"/>
        <c:crosses val="autoZero"/>
        <c:auto val="1"/>
        <c:lblAlgn val="ctr"/>
        <c:lblOffset val="100"/>
        <c:noMultiLvlLbl val="0"/>
      </c:catAx>
      <c:valAx>
        <c:axId val="59132160"/>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00896"/>
        <c:crosses val="autoZero"/>
        <c:crossBetween val="between"/>
      </c:valAx>
      <c:spPr>
        <a:noFill/>
        <a:ln>
          <a:solidFill>
            <a:schemeClr val="bg2"/>
          </a:solid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Steueraufkommen</a:t>
            </a:r>
            <a:r>
              <a:rPr lang="de-DE" baseline="0"/>
              <a:t> (in Mrd.)</a:t>
            </a:r>
            <a:endParaRPr lang="de-DE"/>
          </a:p>
        </c:rich>
      </c:tx>
      <c:layout/>
      <c:overlay val="0"/>
      <c:spPr>
        <a:noFill/>
        <a:ln>
          <a:noFill/>
        </a:ln>
        <a:effectLst/>
      </c:spPr>
    </c:title>
    <c:autoTitleDeleted val="0"/>
    <c:plotArea>
      <c:layout/>
      <c:barChart>
        <c:barDir val="col"/>
        <c:grouping val="clustered"/>
        <c:varyColors val="0"/>
        <c:ser>
          <c:idx val="0"/>
          <c:order val="0"/>
          <c:spPr>
            <a:solidFill>
              <a:srgbClr val="0033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Tabelle1!$C$1:$I$1</c:f>
              <c:numCache>
                <c:formatCode>General</c:formatCode>
                <c:ptCount val="7"/>
                <c:pt idx="0">
                  <c:v>2017</c:v>
                </c:pt>
                <c:pt idx="1">
                  <c:v>2018</c:v>
                </c:pt>
                <c:pt idx="2">
                  <c:v>2019</c:v>
                </c:pt>
                <c:pt idx="3">
                  <c:v>2020</c:v>
                </c:pt>
                <c:pt idx="4">
                  <c:v>2021</c:v>
                </c:pt>
                <c:pt idx="5">
                  <c:v>2022</c:v>
                </c:pt>
                <c:pt idx="6">
                  <c:v>2023</c:v>
                </c:pt>
              </c:numCache>
            </c:numRef>
          </c:cat>
          <c:val>
            <c:numRef>
              <c:f>Tabelle1!$C$2:$I$2</c:f>
              <c:numCache>
                <c:formatCode>General</c:formatCode>
                <c:ptCount val="7"/>
                <c:pt idx="0">
                  <c:v>735</c:v>
                </c:pt>
                <c:pt idx="1">
                  <c:v>775</c:v>
                </c:pt>
                <c:pt idx="2">
                  <c:v>793.7</c:v>
                </c:pt>
                <c:pt idx="3">
                  <c:v>818</c:v>
                </c:pt>
                <c:pt idx="4">
                  <c:v>847</c:v>
                </c:pt>
                <c:pt idx="5">
                  <c:v>877.8</c:v>
                </c:pt>
                <c:pt idx="6">
                  <c:v>908.4</c:v>
                </c:pt>
              </c:numCache>
            </c:numRef>
          </c:val>
          <c:extLst xmlns:c16r2="http://schemas.microsoft.com/office/drawing/2015/06/chart">
            <c:ext xmlns:c16="http://schemas.microsoft.com/office/drawing/2014/chart" uri="{C3380CC4-5D6E-409C-BE32-E72D297353CC}">
              <c16:uniqueId val="{00000000-6A16-421A-8504-5CBDF3787031}"/>
            </c:ext>
          </c:extLst>
        </c:ser>
        <c:dLbls>
          <c:showLegendKey val="0"/>
          <c:showVal val="0"/>
          <c:showCatName val="0"/>
          <c:showSerName val="0"/>
          <c:showPercent val="0"/>
          <c:showBubbleSize val="0"/>
        </c:dLbls>
        <c:gapWidth val="219"/>
        <c:overlap val="-27"/>
        <c:axId val="132373504"/>
        <c:axId val="59137344"/>
      </c:barChart>
      <c:catAx>
        <c:axId val="13237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37344"/>
        <c:crosses val="autoZero"/>
        <c:auto val="1"/>
        <c:lblAlgn val="ctr"/>
        <c:lblOffset val="100"/>
        <c:noMultiLvlLbl val="0"/>
      </c:catAx>
      <c:valAx>
        <c:axId val="59137344"/>
        <c:scaling>
          <c:orientation val="minMax"/>
        </c:scaling>
        <c:delete val="0"/>
        <c:axPos val="l"/>
        <c:majorGridlines>
          <c:spPr>
            <a:ln w="9525" cap="flat" cmpd="sng" algn="ctr">
              <a:solidFill>
                <a:schemeClr val="tx1">
                  <a:lumMod val="15000"/>
                  <a:lumOff val="85000"/>
                </a:schemeClr>
              </a:solidFill>
              <a:round/>
            </a:ln>
            <a:effectLst/>
          </c:spPr>
        </c:majorGridlines>
        <c:numFmt formatCode="#,##0\ 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373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400" b="0" i="0" u="none" strike="noStrike" kern="1200" spc="0" baseline="0">
                <a:solidFill>
                  <a:sysClr val="windowText" lastClr="000000">
                    <a:lumMod val="65000"/>
                    <a:lumOff val="35000"/>
                  </a:sysClr>
                </a:solidFill>
                <a:latin typeface="+mn-lt"/>
                <a:ea typeface="+mn-ea"/>
                <a:cs typeface="+mn-cs"/>
              </a:defRPr>
            </a:pPr>
            <a:r>
              <a:rPr lang="en-US" sz="1400" b="0" i="0" u="none" strike="noStrike" kern="1200" spc="0" baseline="0">
                <a:solidFill>
                  <a:sysClr val="windowText" lastClr="000000">
                    <a:lumMod val="65000"/>
                    <a:lumOff val="35000"/>
                  </a:sysClr>
                </a:solidFill>
                <a:latin typeface="+mn-lt"/>
                <a:ea typeface="+mn-ea"/>
                <a:cs typeface="+mn-cs"/>
              </a:rPr>
              <a:t>Steuermindereinnahmen 2019-2021</a:t>
            </a:r>
          </a:p>
        </c:rich>
      </c:tx>
      <c:layout/>
      <c:overlay val="0"/>
      <c:spPr>
        <a:noFill/>
        <a:ln>
          <a:noFill/>
        </a:ln>
        <a:effectLst/>
      </c:spPr>
    </c:title>
    <c:autoTitleDeleted val="0"/>
    <c:plotArea>
      <c:layout/>
      <c:barChart>
        <c:barDir val="col"/>
        <c:grouping val="clustered"/>
        <c:varyColors val="0"/>
        <c:ser>
          <c:idx val="0"/>
          <c:order val="0"/>
          <c:spPr>
            <a:solidFill>
              <a:srgbClr val="002060"/>
            </a:solidFill>
            <a:ln>
              <a:solidFill>
                <a:srgbClr val="002060"/>
              </a:solidFill>
            </a:ln>
            <a:effectLst/>
          </c:spPr>
          <c:invertIfNegative val="0"/>
          <c:dLbls>
            <c:numFmt formatCode="#,##0\ &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Tabelle1!$B$34:$D$34</c:f>
              <c:strCache>
                <c:ptCount val="3"/>
                <c:pt idx="0">
                  <c:v>Anhebung Kindergeld</c:v>
                </c:pt>
                <c:pt idx="1">
                  <c:v>Anhebung Kinderfreibeträge</c:v>
                </c:pt>
                <c:pt idx="2">
                  <c:v>Baukindergeld</c:v>
                </c:pt>
              </c:strCache>
            </c:strRef>
          </c:cat>
          <c:val>
            <c:numRef>
              <c:f>Tabelle1!$B$35:$D$35</c:f>
              <c:numCache>
                <c:formatCode>General</c:formatCode>
                <c:ptCount val="3"/>
                <c:pt idx="0">
                  <c:v>4500</c:v>
                </c:pt>
                <c:pt idx="1">
                  <c:v>1050</c:v>
                </c:pt>
                <c:pt idx="2">
                  <c:v>2437</c:v>
                </c:pt>
              </c:numCache>
            </c:numRef>
          </c:val>
          <c:extLst xmlns:c16r2="http://schemas.microsoft.com/office/drawing/2015/06/chart">
            <c:ext xmlns:c16="http://schemas.microsoft.com/office/drawing/2014/chart" uri="{C3380CC4-5D6E-409C-BE32-E72D297353CC}">
              <c16:uniqueId val="{00000000-D3AC-48A1-963D-147386030AC5}"/>
            </c:ext>
          </c:extLst>
        </c:ser>
        <c:dLbls>
          <c:showLegendKey val="0"/>
          <c:showVal val="0"/>
          <c:showCatName val="0"/>
          <c:showSerName val="0"/>
          <c:showPercent val="0"/>
          <c:showBubbleSize val="0"/>
        </c:dLbls>
        <c:gapWidth val="219"/>
        <c:overlap val="-27"/>
        <c:axId val="61445632"/>
        <c:axId val="138062656"/>
      </c:barChart>
      <c:catAx>
        <c:axId val="6144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062656"/>
        <c:crosses val="autoZero"/>
        <c:auto val="1"/>
        <c:lblAlgn val="ctr"/>
        <c:lblOffset val="100"/>
        <c:noMultiLvlLbl val="0"/>
      </c:catAx>
      <c:valAx>
        <c:axId val="138062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in Millionen</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45632"/>
        <c:crosses val="autoZero"/>
        <c:crossBetween val="between"/>
      </c:valAx>
      <c:spPr>
        <a:noFill/>
        <a:ln>
          <a:solidFill>
            <a:schemeClr val="bg2"/>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27972547393382E-2"/>
          <c:y val="2.7485566290316402E-3"/>
          <c:w val="0.93747528308434824"/>
          <c:h val="0.8703044859690513"/>
        </c:manualLayout>
      </c:layout>
      <c:barChart>
        <c:barDir val="col"/>
        <c:grouping val="clustered"/>
        <c:varyColors val="0"/>
        <c:ser>
          <c:idx val="0"/>
          <c:order val="0"/>
          <c:spPr>
            <a:solidFill>
              <a:srgbClr val="002060"/>
            </a:solidFill>
            <a:ln>
              <a:noFill/>
            </a:ln>
            <a:effectLst/>
          </c:spPr>
          <c:invertIfNegative val="0"/>
          <c:dLbls>
            <c:numFmt formatCode="#,##0\ &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Tabelle1!$B$7:$E$7</c:f>
              <c:numCache>
                <c:formatCode>General</c:formatCode>
                <c:ptCount val="4"/>
                <c:pt idx="0">
                  <c:v>2018</c:v>
                </c:pt>
                <c:pt idx="1">
                  <c:v>2019</c:v>
                </c:pt>
                <c:pt idx="2">
                  <c:v>2020</c:v>
                </c:pt>
                <c:pt idx="3">
                  <c:v>2021</c:v>
                </c:pt>
              </c:numCache>
            </c:numRef>
          </c:cat>
          <c:val>
            <c:numRef>
              <c:f>Tabelle1!$B$8:$E$8</c:f>
              <c:numCache>
                <c:formatCode>General</c:formatCode>
                <c:ptCount val="4"/>
                <c:pt idx="0">
                  <c:v>262.5</c:v>
                </c:pt>
                <c:pt idx="1">
                  <c:v>570</c:v>
                </c:pt>
                <c:pt idx="2">
                  <c:v>900</c:v>
                </c:pt>
                <c:pt idx="3">
                  <c:v>967.5</c:v>
                </c:pt>
              </c:numCache>
            </c:numRef>
          </c:val>
          <c:extLst xmlns:c16r2="http://schemas.microsoft.com/office/drawing/2015/06/chart">
            <c:ext xmlns:c16="http://schemas.microsoft.com/office/drawing/2014/chart" uri="{C3380CC4-5D6E-409C-BE32-E72D297353CC}">
              <c16:uniqueId val="{00000000-7A0C-48E6-94A7-D54EC7CA3563}"/>
            </c:ext>
          </c:extLst>
        </c:ser>
        <c:dLbls>
          <c:showLegendKey val="0"/>
          <c:showVal val="0"/>
          <c:showCatName val="0"/>
          <c:showSerName val="0"/>
          <c:showPercent val="0"/>
          <c:showBubbleSize val="0"/>
        </c:dLbls>
        <c:gapWidth val="219"/>
        <c:overlap val="-27"/>
        <c:axId val="142771712"/>
        <c:axId val="138066112"/>
      </c:barChart>
      <c:catAx>
        <c:axId val="14277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8066112"/>
        <c:crosses val="autoZero"/>
        <c:auto val="1"/>
        <c:lblAlgn val="ctr"/>
        <c:lblOffset val="100"/>
        <c:noMultiLvlLbl val="0"/>
      </c:catAx>
      <c:valAx>
        <c:axId val="138066112"/>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de-DE" sz="1100" dirty="0"/>
                  <a:t>in Millionen € </a:t>
                </a:r>
              </a:p>
            </c:rich>
          </c:tx>
          <c:layout/>
          <c:overlay val="0"/>
          <c:spPr>
            <a:noFill/>
            <a:ln>
              <a:noFill/>
            </a:ln>
            <a:effectLst/>
          </c:spPr>
        </c:title>
        <c:numFmt formatCode="General" sourceLinked="1"/>
        <c:majorTickMark val="none"/>
        <c:minorTickMark val="none"/>
        <c:tickLblPos val="nextTo"/>
        <c:crossAx val="142771712"/>
        <c:crosses val="autoZero"/>
        <c:crossBetween val="between"/>
      </c:valAx>
      <c:spPr>
        <a:noFill/>
        <a:ln>
          <a:solidFill>
            <a:schemeClr val="bg2"/>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dirty="0"/>
              <a:t>Steuerbelastung</a:t>
            </a:r>
            <a:r>
              <a:rPr lang="de-DE" baseline="0" dirty="0"/>
              <a:t> von Kapitalgesellschaften </a:t>
            </a:r>
            <a:endParaRPr lang="de-DE" dirty="0"/>
          </a:p>
        </c:rich>
      </c:tx>
      <c:layout/>
      <c:overlay val="0"/>
      <c:spPr>
        <a:noFill/>
        <a:ln>
          <a:noFill/>
        </a:ln>
        <a:effectLst/>
      </c:spPr>
    </c:title>
    <c:autoTitleDeleted val="0"/>
    <c:plotArea>
      <c:layout/>
      <c:barChart>
        <c:barDir val="col"/>
        <c:grouping val="clustered"/>
        <c:varyColors val="0"/>
        <c:ser>
          <c:idx val="0"/>
          <c:order val="0"/>
          <c:tx>
            <c:strRef>
              <c:f>Tabelle1!$M$1</c:f>
              <c:strCache>
                <c:ptCount val="1"/>
                <c:pt idx="0">
                  <c:v>2017</c:v>
                </c:pt>
              </c:strCache>
            </c:strRef>
          </c:tx>
          <c:spPr>
            <a:solidFill>
              <a:srgbClr val="003366"/>
            </a:solidFill>
            <a:ln>
              <a:noFill/>
            </a:ln>
            <a:effectLst/>
          </c:spPr>
          <c:invertIfNegative val="0"/>
          <c:dPt>
            <c:idx val="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64F7-1342-B7FD-BAA7AC350A26}"/>
              </c:ext>
            </c:extLst>
          </c:dPt>
          <c:cat>
            <c:strRef>
              <c:f>Tabelle1!$L$2:$L$10</c:f>
              <c:strCache>
                <c:ptCount val="9"/>
                <c:pt idx="0">
                  <c:v>Belgien</c:v>
                </c:pt>
                <c:pt idx="1">
                  <c:v>Deutschland</c:v>
                </c:pt>
                <c:pt idx="2">
                  <c:v>Frankreich</c:v>
                </c:pt>
                <c:pt idx="3">
                  <c:v>Italien</c:v>
                </c:pt>
                <c:pt idx="4">
                  <c:v>Luxemburg</c:v>
                </c:pt>
                <c:pt idx="5">
                  <c:v>Niederlande</c:v>
                </c:pt>
                <c:pt idx="6">
                  <c:v>UK</c:v>
                </c:pt>
                <c:pt idx="7">
                  <c:v>Ungarn</c:v>
                </c:pt>
                <c:pt idx="8">
                  <c:v>USA</c:v>
                </c:pt>
              </c:strCache>
            </c:strRef>
          </c:cat>
          <c:val>
            <c:numRef>
              <c:f>Tabelle1!$M$2:$M$10</c:f>
              <c:numCache>
                <c:formatCode>General</c:formatCode>
                <c:ptCount val="9"/>
                <c:pt idx="0">
                  <c:v>34</c:v>
                </c:pt>
                <c:pt idx="1">
                  <c:v>30.2</c:v>
                </c:pt>
                <c:pt idx="2">
                  <c:v>38.9</c:v>
                </c:pt>
                <c:pt idx="3">
                  <c:v>31.3</c:v>
                </c:pt>
                <c:pt idx="4">
                  <c:v>29.2</c:v>
                </c:pt>
                <c:pt idx="5">
                  <c:v>25</c:v>
                </c:pt>
                <c:pt idx="6">
                  <c:v>20</c:v>
                </c:pt>
                <c:pt idx="7">
                  <c:v>20.6</c:v>
                </c:pt>
                <c:pt idx="8">
                  <c:v>40</c:v>
                </c:pt>
              </c:numCache>
            </c:numRef>
          </c:val>
          <c:extLst xmlns:c16r2="http://schemas.microsoft.com/office/drawing/2015/06/chart">
            <c:ext xmlns:c16="http://schemas.microsoft.com/office/drawing/2014/chart" uri="{C3380CC4-5D6E-409C-BE32-E72D297353CC}">
              <c16:uniqueId val="{00000002-64F7-1342-B7FD-BAA7AC350A26}"/>
            </c:ext>
          </c:extLst>
        </c:ser>
        <c:ser>
          <c:idx val="4"/>
          <c:order val="1"/>
          <c:tx>
            <c:strRef>
              <c:f>Tabelle1!$Q$1</c:f>
              <c:strCache>
                <c:ptCount val="1"/>
                <c:pt idx="0">
                  <c:v>2021</c:v>
                </c:pt>
              </c:strCache>
            </c:strRef>
          </c:tx>
          <c:spPr>
            <a:solidFill>
              <a:srgbClr val="95A844"/>
            </a:solidFill>
            <a:ln>
              <a:noFill/>
            </a:ln>
            <a:effectLst/>
          </c:spPr>
          <c:invertIfNegative val="0"/>
          <c:dPt>
            <c:idx val="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4-64F7-1342-B7FD-BAA7AC350A26}"/>
              </c:ext>
            </c:extLst>
          </c:dPt>
          <c:cat>
            <c:strRef>
              <c:f>Tabelle1!$L$2:$L$10</c:f>
              <c:strCache>
                <c:ptCount val="9"/>
                <c:pt idx="0">
                  <c:v>Belgien</c:v>
                </c:pt>
                <c:pt idx="1">
                  <c:v>Deutschland</c:v>
                </c:pt>
                <c:pt idx="2">
                  <c:v>Frankreich</c:v>
                </c:pt>
                <c:pt idx="3">
                  <c:v>Italien</c:v>
                </c:pt>
                <c:pt idx="4">
                  <c:v>Luxemburg</c:v>
                </c:pt>
                <c:pt idx="5">
                  <c:v>Niederlande</c:v>
                </c:pt>
                <c:pt idx="6">
                  <c:v>UK</c:v>
                </c:pt>
                <c:pt idx="7">
                  <c:v>Ungarn</c:v>
                </c:pt>
                <c:pt idx="8">
                  <c:v>USA</c:v>
                </c:pt>
              </c:strCache>
            </c:strRef>
          </c:cat>
          <c:val>
            <c:numRef>
              <c:f>Tabelle1!$Q$2:$Q$10</c:f>
              <c:numCache>
                <c:formatCode>General</c:formatCode>
                <c:ptCount val="9"/>
                <c:pt idx="0">
                  <c:v>25</c:v>
                </c:pt>
                <c:pt idx="1">
                  <c:v>30.2</c:v>
                </c:pt>
                <c:pt idx="2">
                  <c:v>25.8</c:v>
                </c:pt>
                <c:pt idx="3">
                  <c:v>27.8</c:v>
                </c:pt>
                <c:pt idx="4">
                  <c:v>26.01</c:v>
                </c:pt>
                <c:pt idx="5">
                  <c:v>21</c:v>
                </c:pt>
                <c:pt idx="6">
                  <c:v>17</c:v>
                </c:pt>
                <c:pt idx="7">
                  <c:v>10.8</c:v>
                </c:pt>
                <c:pt idx="8">
                  <c:v>27</c:v>
                </c:pt>
              </c:numCache>
            </c:numRef>
          </c:val>
          <c:extLst xmlns:c16r2="http://schemas.microsoft.com/office/drawing/2015/06/chart">
            <c:ext xmlns:c16="http://schemas.microsoft.com/office/drawing/2014/chart" uri="{C3380CC4-5D6E-409C-BE32-E72D297353CC}">
              <c16:uniqueId val="{00000005-64F7-1342-B7FD-BAA7AC350A26}"/>
            </c:ext>
          </c:extLst>
        </c:ser>
        <c:dLbls>
          <c:showLegendKey val="0"/>
          <c:showVal val="0"/>
          <c:showCatName val="0"/>
          <c:showSerName val="0"/>
          <c:showPercent val="0"/>
          <c:showBubbleSize val="0"/>
        </c:dLbls>
        <c:gapWidth val="219"/>
        <c:overlap val="-27"/>
        <c:axId val="163526144"/>
        <c:axId val="51838976"/>
        <c:extLst xmlns:c16r2="http://schemas.microsoft.com/office/drawing/2015/06/chart">
          <c:ext xmlns:c15="http://schemas.microsoft.com/office/drawing/2012/chart" uri="{02D57815-91ED-43cb-92C2-25804820EDAC}">
            <c15:filteredBarSeries>
              <c15:ser>
                <c:idx val="1"/>
                <c:order val="1"/>
                <c:tx>
                  <c:strRef>
                    <c:extLst>
                      <c:ext uri="{02D57815-91ED-43cb-92C2-25804820EDAC}">
                        <c15:formulaRef>
                          <c15:sqref>Tabelle1!$N$1</c15:sqref>
                        </c15:formulaRef>
                      </c:ext>
                    </c:extLst>
                    <c:strCache>
                      <c:ptCount val="1"/>
                      <c:pt idx="0">
                        <c:v>2018</c:v>
                      </c:pt>
                    </c:strCache>
                  </c:strRef>
                </c:tx>
                <c:spPr>
                  <a:solidFill>
                    <a:schemeClr val="accent2"/>
                  </a:solidFill>
                  <a:ln>
                    <a:noFill/>
                  </a:ln>
                  <a:effectLst/>
                </c:spPr>
                <c:invertIfNegative val="0"/>
                <c:cat>
                  <c:strRef>
                    <c:extLst>
                      <c:ext uri="{02D57815-91ED-43cb-92C2-25804820EDAC}">
                        <c15:formulaRef>
                          <c15:sqref>Tabelle1!$L$2:$L$10</c15:sqref>
                        </c15:formulaRef>
                      </c:ext>
                    </c:extLst>
                    <c:strCache>
                      <c:ptCount val="9"/>
                      <c:pt idx="0">
                        <c:v>Belgien</c:v>
                      </c:pt>
                      <c:pt idx="1">
                        <c:v>Deutschland</c:v>
                      </c:pt>
                      <c:pt idx="2">
                        <c:v>Frankreich</c:v>
                      </c:pt>
                      <c:pt idx="3">
                        <c:v>Italien</c:v>
                      </c:pt>
                      <c:pt idx="4">
                        <c:v>Luxemburg</c:v>
                      </c:pt>
                      <c:pt idx="5">
                        <c:v>Niederlande</c:v>
                      </c:pt>
                      <c:pt idx="6">
                        <c:v>UK</c:v>
                      </c:pt>
                      <c:pt idx="7">
                        <c:v>Ungarn</c:v>
                      </c:pt>
                      <c:pt idx="8">
                        <c:v>USA</c:v>
                      </c:pt>
                    </c:strCache>
                  </c:strRef>
                </c:cat>
                <c:val>
                  <c:numRef>
                    <c:extLst>
                      <c:ext uri="{02D57815-91ED-43cb-92C2-25804820EDAC}">
                        <c15:formulaRef>
                          <c15:sqref>Tabelle1!$N$2:$N$10</c15:sqref>
                        </c15:formulaRef>
                      </c:ext>
                    </c:extLst>
                    <c:numCache>
                      <c:formatCode>General</c:formatCode>
                      <c:ptCount val="9"/>
                      <c:pt idx="0">
                        <c:v>29.58</c:v>
                      </c:pt>
                      <c:pt idx="1">
                        <c:v>30.2</c:v>
                      </c:pt>
                      <c:pt idx="2">
                        <c:v>34.43</c:v>
                      </c:pt>
                      <c:pt idx="3">
                        <c:v>27.8</c:v>
                      </c:pt>
                      <c:pt idx="4">
                        <c:v>26.01</c:v>
                      </c:pt>
                      <c:pt idx="5">
                        <c:v>25</c:v>
                      </c:pt>
                      <c:pt idx="6">
                        <c:v>19</c:v>
                      </c:pt>
                      <c:pt idx="7">
                        <c:v>10.8</c:v>
                      </c:pt>
                      <c:pt idx="8">
                        <c:v>27</c:v>
                      </c:pt>
                    </c:numCache>
                  </c:numRef>
                </c:val>
                <c:extLst>
                  <c:ext xmlns:c16="http://schemas.microsoft.com/office/drawing/2014/chart" uri="{C3380CC4-5D6E-409C-BE32-E72D297353CC}">
                    <c16:uniqueId val="{00000006-64F7-1342-B7FD-BAA7AC350A2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Tabelle1!$O$1</c15:sqref>
                        </c15:formulaRef>
                      </c:ext>
                    </c:extLst>
                    <c:strCache>
                      <c:ptCount val="1"/>
                      <c:pt idx="0">
                        <c:v>2019</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Tabelle1!$L$2:$L$10</c15:sqref>
                        </c15:formulaRef>
                      </c:ext>
                    </c:extLst>
                    <c:strCache>
                      <c:ptCount val="9"/>
                      <c:pt idx="0">
                        <c:v>Belgien</c:v>
                      </c:pt>
                      <c:pt idx="1">
                        <c:v>Deutschland</c:v>
                      </c:pt>
                      <c:pt idx="2">
                        <c:v>Frankreich</c:v>
                      </c:pt>
                      <c:pt idx="3">
                        <c:v>Italien</c:v>
                      </c:pt>
                      <c:pt idx="4">
                        <c:v>Luxemburg</c:v>
                      </c:pt>
                      <c:pt idx="5">
                        <c:v>Niederlande</c:v>
                      </c:pt>
                      <c:pt idx="6">
                        <c:v>UK</c:v>
                      </c:pt>
                      <c:pt idx="7">
                        <c:v>Ungarn</c:v>
                      </c:pt>
                      <c:pt idx="8">
                        <c:v>USA</c:v>
                      </c:pt>
                    </c:strCache>
                  </c:strRef>
                </c:cat>
                <c:val>
                  <c:numRef>
                    <c:extLst xmlns:c15="http://schemas.microsoft.com/office/drawing/2012/chart">
                      <c:ext xmlns:c15="http://schemas.microsoft.com/office/drawing/2012/chart" uri="{02D57815-91ED-43cb-92C2-25804820EDAC}">
                        <c15:formulaRef>
                          <c15:sqref>Tabelle1!$O$2:$O$10</c15:sqref>
                        </c15:formulaRef>
                      </c:ext>
                    </c:extLst>
                    <c:numCache>
                      <c:formatCode>General</c:formatCode>
                      <c:ptCount val="9"/>
                      <c:pt idx="0">
                        <c:v>29.58</c:v>
                      </c:pt>
                      <c:pt idx="1">
                        <c:v>30.2</c:v>
                      </c:pt>
                      <c:pt idx="2">
                        <c:v>32</c:v>
                      </c:pt>
                      <c:pt idx="3">
                        <c:v>27.8</c:v>
                      </c:pt>
                      <c:pt idx="4">
                        <c:v>26.01</c:v>
                      </c:pt>
                      <c:pt idx="5">
                        <c:v>24</c:v>
                      </c:pt>
                      <c:pt idx="6">
                        <c:v>19</c:v>
                      </c:pt>
                      <c:pt idx="7">
                        <c:v>10.8</c:v>
                      </c:pt>
                      <c:pt idx="8">
                        <c:v>27</c:v>
                      </c:pt>
                    </c:numCache>
                  </c:numRef>
                </c:val>
                <c:extLst xmlns:c15="http://schemas.microsoft.com/office/drawing/2012/chart">
                  <c:ext xmlns:c16="http://schemas.microsoft.com/office/drawing/2014/chart" uri="{C3380CC4-5D6E-409C-BE32-E72D297353CC}">
                    <c16:uniqueId val="{00000007-64F7-1342-B7FD-BAA7AC350A2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Tabelle1!$P$1</c15:sqref>
                        </c15:formulaRef>
                      </c:ext>
                    </c:extLst>
                    <c:strCache>
                      <c:ptCount val="1"/>
                      <c:pt idx="0">
                        <c:v>2020</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Tabelle1!$L$2:$L$10</c15:sqref>
                        </c15:formulaRef>
                      </c:ext>
                    </c:extLst>
                    <c:strCache>
                      <c:ptCount val="9"/>
                      <c:pt idx="0">
                        <c:v>Belgien</c:v>
                      </c:pt>
                      <c:pt idx="1">
                        <c:v>Deutschland</c:v>
                      </c:pt>
                      <c:pt idx="2">
                        <c:v>Frankreich</c:v>
                      </c:pt>
                      <c:pt idx="3">
                        <c:v>Italien</c:v>
                      </c:pt>
                      <c:pt idx="4">
                        <c:v>Luxemburg</c:v>
                      </c:pt>
                      <c:pt idx="5">
                        <c:v>Niederlande</c:v>
                      </c:pt>
                      <c:pt idx="6">
                        <c:v>UK</c:v>
                      </c:pt>
                      <c:pt idx="7">
                        <c:v>Ungarn</c:v>
                      </c:pt>
                      <c:pt idx="8">
                        <c:v>USA</c:v>
                      </c:pt>
                    </c:strCache>
                  </c:strRef>
                </c:cat>
                <c:val>
                  <c:numRef>
                    <c:extLst xmlns:c15="http://schemas.microsoft.com/office/drawing/2012/chart">
                      <c:ext xmlns:c15="http://schemas.microsoft.com/office/drawing/2012/chart" uri="{02D57815-91ED-43cb-92C2-25804820EDAC}">
                        <c15:formulaRef>
                          <c15:sqref>Tabelle1!$P$2:$P$10</c15:sqref>
                        </c15:formulaRef>
                      </c:ext>
                    </c:extLst>
                    <c:numCache>
                      <c:formatCode>General</c:formatCode>
                      <c:ptCount val="9"/>
                      <c:pt idx="0">
                        <c:v>25</c:v>
                      </c:pt>
                      <c:pt idx="1">
                        <c:v>30.2</c:v>
                      </c:pt>
                      <c:pt idx="2">
                        <c:v>28.9</c:v>
                      </c:pt>
                      <c:pt idx="3">
                        <c:v>27.8</c:v>
                      </c:pt>
                      <c:pt idx="4">
                        <c:v>26.01</c:v>
                      </c:pt>
                      <c:pt idx="5">
                        <c:v>22.5</c:v>
                      </c:pt>
                      <c:pt idx="6">
                        <c:v>17</c:v>
                      </c:pt>
                      <c:pt idx="7">
                        <c:v>10.8</c:v>
                      </c:pt>
                      <c:pt idx="8">
                        <c:v>27</c:v>
                      </c:pt>
                    </c:numCache>
                  </c:numRef>
                </c:val>
                <c:extLst xmlns:c15="http://schemas.microsoft.com/office/drawing/2012/chart">
                  <c:ext xmlns:c16="http://schemas.microsoft.com/office/drawing/2014/chart" uri="{C3380CC4-5D6E-409C-BE32-E72D297353CC}">
                    <c16:uniqueId val="{00000008-64F7-1342-B7FD-BAA7AC350A26}"/>
                  </c:ext>
                </c:extLst>
              </c15:ser>
            </c15:filteredBarSeries>
          </c:ext>
        </c:extLst>
      </c:barChart>
      <c:catAx>
        <c:axId val="16352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38976"/>
        <c:crosses val="autoZero"/>
        <c:auto val="1"/>
        <c:lblAlgn val="ctr"/>
        <c:lblOffset val="100"/>
        <c:noMultiLvlLbl val="0"/>
      </c:catAx>
      <c:valAx>
        <c:axId val="51838976"/>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526144"/>
        <c:crosses val="autoZero"/>
        <c:crossBetween val="between"/>
        <c:majorUnit val="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jpeg"/></Relationships>
</file>

<file path=ppt/drawings/drawing1.xml><?xml version="1.0" encoding="utf-8"?>
<c:userShapes xmlns:c="http://schemas.openxmlformats.org/drawingml/2006/chart">
  <cdr:relSizeAnchor xmlns:cdr="http://schemas.openxmlformats.org/drawingml/2006/chartDrawing">
    <cdr:from>
      <cdr:x>0.54491</cdr:x>
      <cdr:y>0.32208</cdr:y>
    </cdr:from>
    <cdr:to>
      <cdr:x>0.68368</cdr:x>
      <cdr:y>0.49601</cdr:y>
    </cdr:to>
    <cdr:pic>
      <cdr:nvPicPr>
        <cdr:cNvPr id="2" name="Picture 4" descr="&lt;p&gt;Autofahren wird teurer: eine mögliche Auswirkung der CO2-Steuer. (Foto: Imago)&lt;/p&gt;&#10;">
          <a:extLst xmlns:a="http://schemas.openxmlformats.org/drawingml/2006/main">
            <a:ext uri="{FF2B5EF4-FFF2-40B4-BE49-F238E27FC236}">
              <a16:creationId xmlns:lc="http://schemas.openxmlformats.org/drawingml/2006/lockedCanvas" xmlns:a16="http://schemas.microsoft.com/office/drawing/2014/main" xmlns:p="http://schemas.openxmlformats.org/presentationml/2006/main" xmlns:r="http://schemas.openxmlformats.org/officeDocument/2006/relationships" xmlns="" id="{F9D173F5-F5AC-4C73-B2F7-D839CC070C48}"/>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262349" y="1397659"/>
          <a:ext cx="1340199" cy="754744"/>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0.39726</cdr:x>
      <cdr:y>0.33998</cdr:y>
    </cdr:from>
    <cdr:to>
      <cdr:x>0.53842</cdr:x>
      <cdr:y>0.5159</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836506" y="1475312"/>
          <a:ext cx="1363202" cy="763393"/>
        </a:xfrm>
        <a:prstGeom xmlns:a="http://schemas.openxmlformats.org/drawingml/2006/main" prst="rect">
          <a:avLst/>
        </a:prstGeom>
      </cdr:spPr>
    </cdr:pic>
  </cdr:relSizeAnchor>
  <cdr:relSizeAnchor xmlns:cdr="http://schemas.openxmlformats.org/drawingml/2006/chartDrawing">
    <cdr:from>
      <cdr:x>0.44194</cdr:x>
      <cdr:y>0.52169</cdr:y>
    </cdr:from>
    <cdr:to>
      <cdr:x>0.45727</cdr:x>
      <cdr:y>0.68027</cdr:y>
    </cdr:to>
    <cdr:sp macro="" textlink="">
      <cdr:nvSpPr>
        <cdr:cNvPr id="4" name="Pfeil nach unten 3"/>
        <cdr:cNvSpPr/>
      </cdr:nvSpPr>
      <cdr:spPr>
        <a:xfrm xmlns:a="http://schemas.openxmlformats.org/drawingml/2006/main">
          <a:off x="4267993" y="2263819"/>
          <a:ext cx="147987" cy="688156"/>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0.54215</cdr:x>
      <cdr:y>0.3447</cdr:y>
    </cdr:from>
    <cdr:to>
      <cdr:x>0.68093</cdr:x>
      <cdr:y>0.51863</cdr:y>
    </cdr:to>
    <cdr:pic>
      <cdr:nvPicPr>
        <cdr:cNvPr id="5" name="Picture 4" descr="&lt;p&gt;Autofahren wird teurer: eine mögliche Auswirkung der CO2-Steuer. (Foto: Imago)&lt;/p&gt;&#10;">
          <a:extLst xmlns:a="http://schemas.openxmlformats.org/drawingml/2006/main">
            <a:ext uri="{FF2B5EF4-FFF2-40B4-BE49-F238E27FC236}">
              <a16:creationId xmlns:lc="http://schemas.openxmlformats.org/drawingml/2006/lockedCanvas" xmlns:a16="http://schemas.microsoft.com/office/drawing/2014/main" xmlns:p="http://schemas.openxmlformats.org/presentationml/2006/main" xmlns:r="http://schemas.openxmlformats.org/officeDocument/2006/relationships" xmlns="" id="{F9D173F5-F5AC-4C73-B2F7-D839CC070C48}"/>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235701" y="1495820"/>
          <a:ext cx="1340199" cy="754744"/>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2.xml><?xml version="1.0" encoding="utf-8"?>
<c:userShapes xmlns:c="http://schemas.openxmlformats.org/drawingml/2006/chart">
  <cdr:relSizeAnchor xmlns:cdr="http://schemas.openxmlformats.org/drawingml/2006/chartDrawing">
    <cdr:from>
      <cdr:x>0.54261</cdr:x>
      <cdr:y>0.9354</cdr:y>
    </cdr:from>
    <cdr:to>
      <cdr:x>0.64393</cdr:x>
      <cdr:y>1</cdr:y>
    </cdr:to>
    <cdr:sp macro="" textlink="">
      <cdr:nvSpPr>
        <cdr:cNvPr id="2" name="Textfeld 1"/>
        <cdr:cNvSpPr txBox="1"/>
      </cdr:nvSpPr>
      <cdr:spPr>
        <a:xfrm xmlns:a="http://schemas.openxmlformats.org/drawingml/2006/main">
          <a:off x="4868502" y="4259717"/>
          <a:ext cx="909080" cy="2941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800" dirty="0">
              <a:solidFill>
                <a:schemeClr val="bg2">
                  <a:lumMod val="75000"/>
                </a:schemeClr>
              </a:solidFill>
              <a:cs typeface="Arial" panose="020B0604020202020204" pitchFamily="34" charset="0"/>
            </a:rPr>
            <a:t>(Prognose)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2945659" cy="495428"/>
          </a:xfrm>
          <a:prstGeom prst="rect">
            <a:avLst/>
          </a:prstGeom>
        </p:spPr>
        <p:txBody>
          <a:bodyPr vert="horz" lIns="90809" tIns="45405" rIns="90809" bIns="45405" rtlCol="0"/>
          <a:lstStyle>
            <a:lvl1pPr algn="l">
              <a:defRPr sz="1200"/>
            </a:lvl1pPr>
          </a:lstStyle>
          <a:p>
            <a:endParaRPr lang="de-DE"/>
          </a:p>
        </p:txBody>
      </p:sp>
      <p:sp>
        <p:nvSpPr>
          <p:cNvPr id="3" name="Datumsplatzhalter 2"/>
          <p:cNvSpPr>
            <a:spLocks noGrp="1"/>
          </p:cNvSpPr>
          <p:nvPr>
            <p:ph type="dt" sz="quarter" idx="1"/>
          </p:nvPr>
        </p:nvSpPr>
        <p:spPr>
          <a:xfrm>
            <a:off x="3850447" y="0"/>
            <a:ext cx="2945659" cy="495428"/>
          </a:xfrm>
          <a:prstGeom prst="rect">
            <a:avLst/>
          </a:prstGeom>
        </p:spPr>
        <p:txBody>
          <a:bodyPr vert="horz" lIns="90809" tIns="45405" rIns="90809" bIns="45405" rtlCol="0"/>
          <a:lstStyle>
            <a:lvl1pPr algn="r">
              <a:defRPr sz="1200"/>
            </a:lvl1pPr>
          </a:lstStyle>
          <a:p>
            <a:fld id="{56973FB9-7DB0-4173-8FED-354C6A655121}" type="datetimeFigureOut">
              <a:rPr lang="de-DE" smtClean="0"/>
              <a:t>23.05.2019</a:t>
            </a:fld>
            <a:endParaRPr lang="de-DE"/>
          </a:p>
        </p:txBody>
      </p:sp>
      <p:sp>
        <p:nvSpPr>
          <p:cNvPr id="4" name="Fußzeilenplatzhalter 3"/>
          <p:cNvSpPr>
            <a:spLocks noGrp="1"/>
          </p:cNvSpPr>
          <p:nvPr>
            <p:ph type="ftr" sz="quarter" idx="2"/>
          </p:nvPr>
        </p:nvSpPr>
        <p:spPr>
          <a:xfrm>
            <a:off x="3" y="9378828"/>
            <a:ext cx="2945659" cy="495427"/>
          </a:xfrm>
          <a:prstGeom prst="rect">
            <a:avLst/>
          </a:prstGeom>
        </p:spPr>
        <p:txBody>
          <a:bodyPr vert="horz" lIns="90809" tIns="45405" rIns="90809" bIns="45405" rtlCol="0" anchor="b"/>
          <a:lstStyle>
            <a:lvl1pPr algn="l">
              <a:defRPr sz="1200"/>
            </a:lvl1pPr>
          </a:lstStyle>
          <a:p>
            <a:endParaRPr lang="de-DE"/>
          </a:p>
        </p:txBody>
      </p:sp>
      <p:sp>
        <p:nvSpPr>
          <p:cNvPr id="5" name="Foliennummernplatzhalter 4"/>
          <p:cNvSpPr>
            <a:spLocks noGrp="1"/>
          </p:cNvSpPr>
          <p:nvPr>
            <p:ph type="sldNum" sz="quarter" idx="3"/>
          </p:nvPr>
        </p:nvSpPr>
        <p:spPr>
          <a:xfrm>
            <a:off x="3850447" y="9378828"/>
            <a:ext cx="2945659" cy="495427"/>
          </a:xfrm>
          <a:prstGeom prst="rect">
            <a:avLst/>
          </a:prstGeom>
        </p:spPr>
        <p:txBody>
          <a:bodyPr vert="horz" lIns="90809" tIns="45405" rIns="90809" bIns="45405" rtlCol="0" anchor="b"/>
          <a:lstStyle>
            <a:lvl1pPr algn="r">
              <a:defRPr sz="1200"/>
            </a:lvl1pPr>
          </a:lstStyle>
          <a:p>
            <a:fld id="{5961517C-7984-4B76-9411-748C37CD5BD1}" type="slidenum">
              <a:rPr lang="de-DE" smtClean="0"/>
              <a:t>‹Nr.›</a:t>
            </a:fld>
            <a:endParaRPr lang="de-DE"/>
          </a:p>
        </p:txBody>
      </p:sp>
    </p:spTree>
    <p:extLst>
      <p:ext uri="{BB962C8B-B14F-4D97-AF65-F5344CB8AC3E}">
        <p14:creationId xmlns:p14="http://schemas.microsoft.com/office/powerpoint/2010/main" val="3164197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2945659" cy="495428"/>
          </a:xfrm>
          <a:prstGeom prst="rect">
            <a:avLst/>
          </a:prstGeom>
        </p:spPr>
        <p:txBody>
          <a:bodyPr vert="horz" lIns="90809" tIns="45405" rIns="90809" bIns="45405" rtlCol="0"/>
          <a:lstStyle>
            <a:lvl1pPr algn="l">
              <a:defRPr sz="1200"/>
            </a:lvl1pPr>
          </a:lstStyle>
          <a:p>
            <a:endParaRPr lang="de-DE"/>
          </a:p>
        </p:txBody>
      </p:sp>
      <p:sp>
        <p:nvSpPr>
          <p:cNvPr id="3" name="Datumsplatzhalter 2"/>
          <p:cNvSpPr>
            <a:spLocks noGrp="1"/>
          </p:cNvSpPr>
          <p:nvPr>
            <p:ph type="dt" idx="1"/>
          </p:nvPr>
        </p:nvSpPr>
        <p:spPr>
          <a:xfrm>
            <a:off x="3850447" y="0"/>
            <a:ext cx="2945659" cy="495428"/>
          </a:xfrm>
          <a:prstGeom prst="rect">
            <a:avLst/>
          </a:prstGeom>
        </p:spPr>
        <p:txBody>
          <a:bodyPr vert="horz" lIns="90809" tIns="45405" rIns="90809" bIns="45405" rtlCol="0"/>
          <a:lstStyle>
            <a:lvl1pPr algn="r">
              <a:defRPr sz="1200"/>
            </a:lvl1pPr>
          </a:lstStyle>
          <a:p>
            <a:fld id="{1297BC14-AFD2-43FF-9FCC-8E9C0ED44DF6}" type="datetimeFigureOut">
              <a:rPr lang="de-DE" smtClean="0"/>
              <a:t>23.05.2019</a:t>
            </a:fld>
            <a:endParaRPr lang="de-DE"/>
          </a:p>
        </p:txBody>
      </p:sp>
      <p:sp>
        <p:nvSpPr>
          <p:cNvPr id="4" name="Folienbildplatzhalter 3"/>
          <p:cNvSpPr>
            <a:spLocks noGrp="1" noRot="1" noChangeAspect="1"/>
          </p:cNvSpPr>
          <p:nvPr>
            <p:ph type="sldImg" idx="2"/>
          </p:nvPr>
        </p:nvSpPr>
        <p:spPr>
          <a:xfrm>
            <a:off x="436563" y="1235075"/>
            <a:ext cx="5924550" cy="3332163"/>
          </a:xfrm>
          <a:prstGeom prst="rect">
            <a:avLst/>
          </a:prstGeom>
          <a:noFill/>
          <a:ln w="12700">
            <a:solidFill>
              <a:prstClr val="black"/>
            </a:solidFill>
          </a:ln>
        </p:spPr>
        <p:txBody>
          <a:bodyPr vert="horz" lIns="90809" tIns="45405" rIns="90809" bIns="45405" rtlCol="0" anchor="ctr"/>
          <a:lstStyle/>
          <a:p>
            <a:endParaRPr lang="de-DE"/>
          </a:p>
        </p:txBody>
      </p:sp>
      <p:sp>
        <p:nvSpPr>
          <p:cNvPr id="5" name="Notizenplatzhalter 4"/>
          <p:cNvSpPr>
            <a:spLocks noGrp="1"/>
          </p:cNvSpPr>
          <p:nvPr>
            <p:ph type="body" sz="quarter" idx="3"/>
          </p:nvPr>
        </p:nvSpPr>
        <p:spPr>
          <a:xfrm>
            <a:off x="679768" y="4751984"/>
            <a:ext cx="5438140" cy="3887986"/>
          </a:xfrm>
          <a:prstGeom prst="rect">
            <a:avLst/>
          </a:prstGeom>
        </p:spPr>
        <p:txBody>
          <a:bodyPr vert="horz" lIns="90809" tIns="45405" rIns="90809" bIns="4540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378828"/>
            <a:ext cx="2945659" cy="495427"/>
          </a:xfrm>
          <a:prstGeom prst="rect">
            <a:avLst/>
          </a:prstGeom>
        </p:spPr>
        <p:txBody>
          <a:bodyPr vert="horz" lIns="90809" tIns="45405" rIns="90809" bIns="45405" rtlCol="0" anchor="b"/>
          <a:lstStyle>
            <a:lvl1pPr algn="l">
              <a:defRPr sz="1200"/>
            </a:lvl1pPr>
          </a:lstStyle>
          <a:p>
            <a:endParaRPr lang="de-DE"/>
          </a:p>
        </p:txBody>
      </p:sp>
      <p:sp>
        <p:nvSpPr>
          <p:cNvPr id="7" name="Foliennummernplatzhalter 6"/>
          <p:cNvSpPr>
            <a:spLocks noGrp="1"/>
          </p:cNvSpPr>
          <p:nvPr>
            <p:ph type="sldNum" sz="quarter" idx="5"/>
          </p:nvPr>
        </p:nvSpPr>
        <p:spPr>
          <a:xfrm>
            <a:off x="3850447" y="9378828"/>
            <a:ext cx="2945659" cy="495427"/>
          </a:xfrm>
          <a:prstGeom prst="rect">
            <a:avLst/>
          </a:prstGeom>
        </p:spPr>
        <p:txBody>
          <a:bodyPr vert="horz" lIns="90809" tIns="45405" rIns="90809" bIns="45405" rtlCol="0" anchor="b"/>
          <a:lstStyle>
            <a:lvl1pPr algn="r">
              <a:defRPr sz="1200"/>
            </a:lvl1pPr>
          </a:lstStyle>
          <a:p>
            <a:fld id="{75A3A72D-0D18-4C96-996C-18CAE7EB82F9}" type="slidenum">
              <a:rPr lang="de-DE" smtClean="0"/>
              <a:t>‹Nr.›</a:t>
            </a:fld>
            <a:endParaRPr lang="de-DE"/>
          </a:p>
        </p:txBody>
      </p:sp>
    </p:spTree>
    <p:extLst>
      <p:ext uri="{BB962C8B-B14F-4D97-AF65-F5344CB8AC3E}">
        <p14:creationId xmlns:p14="http://schemas.microsoft.com/office/powerpoint/2010/main" val="94799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5A3A72D-0D18-4C96-996C-18CAE7EB82F9}" type="slidenum">
              <a:rPr lang="de-DE" smtClean="0"/>
              <a:t>1</a:t>
            </a:fld>
            <a:endParaRPr lang="de-DE"/>
          </a:p>
        </p:txBody>
      </p:sp>
    </p:spTree>
    <p:extLst>
      <p:ext uri="{BB962C8B-B14F-4D97-AF65-F5344CB8AC3E}">
        <p14:creationId xmlns:p14="http://schemas.microsoft.com/office/powerpoint/2010/main" val="74587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10</a:t>
            </a:fld>
            <a:endParaRPr lang="de-DE"/>
          </a:p>
        </p:txBody>
      </p:sp>
    </p:spTree>
    <p:extLst>
      <p:ext uri="{BB962C8B-B14F-4D97-AF65-F5344CB8AC3E}">
        <p14:creationId xmlns:p14="http://schemas.microsoft.com/office/powerpoint/2010/main" val="929727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11</a:t>
            </a:fld>
            <a:endParaRPr lang="de-DE"/>
          </a:p>
        </p:txBody>
      </p:sp>
    </p:spTree>
    <p:extLst>
      <p:ext uri="{BB962C8B-B14F-4D97-AF65-F5344CB8AC3E}">
        <p14:creationId xmlns:p14="http://schemas.microsoft.com/office/powerpoint/2010/main" val="721543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12</a:t>
            </a:fld>
            <a:endParaRPr lang="de-DE"/>
          </a:p>
        </p:txBody>
      </p:sp>
    </p:spTree>
    <p:extLst>
      <p:ext uri="{BB962C8B-B14F-4D97-AF65-F5344CB8AC3E}">
        <p14:creationId xmlns:p14="http://schemas.microsoft.com/office/powerpoint/2010/main" val="3012286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13</a:t>
            </a:fld>
            <a:endParaRPr lang="de-DE"/>
          </a:p>
        </p:txBody>
      </p:sp>
    </p:spTree>
    <p:extLst>
      <p:ext uri="{BB962C8B-B14F-4D97-AF65-F5344CB8AC3E}">
        <p14:creationId xmlns:p14="http://schemas.microsoft.com/office/powerpoint/2010/main" val="2288234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75A3A72D-0D18-4C96-996C-18CAE7EB82F9}" type="slidenum">
              <a:rPr lang="de-DE" smtClean="0"/>
              <a:t>14</a:t>
            </a:fld>
            <a:endParaRPr lang="de-DE"/>
          </a:p>
        </p:txBody>
      </p:sp>
    </p:spTree>
    <p:extLst>
      <p:ext uri="{BB962C8B-B14F-4D97-AF65-F5344CB8AC3E}">
        <p14:creationId xmlns:p14="http://schemas.microsoft.com/office/powerpoint/2010/main" val="3012286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15</a:t>
            </a:fld>
            <a:endParaRPr lang="de-DE"/>
          </a:p>
        </p:txBody>
      </p:sp>
    </p:spTree>
    <p:extLst>
      <p:ext uri="{BB962C8B-B14F-4D97-AF65-F5344CB8AC3E}">
        <p14:creationId xmlns:p14="http://schemas.microsoft.com/office/powerpoint/2010/main" val="3599257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16</a:t>
            </a:fld>
            <a:endParaRPr lang="de-DE"/>
          </a:p>
        </p:txBody>
      </p:sp>
    </p:spTree>
    <p:extLst>
      <p:ext uri="{BB962C8B-B14F-4D97-AF65-F5344CB8AC3E}">
        <p14:creationId xmlns:p14="http://schemas.microsoft.com/office/powerpoint/2010/main" val="6973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17</a:t>
            </a:fld>
            <a:endParaRPr lang="de-DE"/>
          </a:p>
        </p:txBody>
      </p:sp>
    </p:spTree>
    <p:extLst>
      <p:ext uri="{BB962C8B-B14F-4D97-AF65-F5344CB8AC3E}">
        <p14:creationId xmlns:p14="http://schemas.microsoft.com/office/powerpoint/2010/main" val="3299088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1"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75A3A72D-0D18-4C96-996C-18CAE7EB82F9}" type="slidenum">
              <a:rPr lang="de-DE" smtClean="0"/>
              <a:t>18</a:t>
            </a:fld>
            <a:endParaRPr lang="de-DE"/>
          </a:p>
        </p:txBody>
      </p:sp>
    </p:spTree>
    <p:extLst>
      <p:ext uri="{BB962C8B-B14F-4D97-AF65-F5344CB8AC3E}">
        <p14:creationId xmlns:p14="http://schemas.microsoft.com/office/powerpoint/2010/main" val="2662634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19</a:t>
            </a:fld>
            <a:endParaRPr lang="de-DE"/>
          </a:p>
        </p:txBody>
      </p:sp>
    </p:spTree>
    <p:extLst>
      <p:ext uri="{BB962C8B-B14F-4D97-AF65-F5344CB8AC3E}">
        <p14:creationId xmlns:p14="http://schemas.microsoft.com/office/powerpoint/2010/main" val="383879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2</a:t>
            </a:fld>
            <a:endParaRPr lang="de-DE"/>
          </a:p>
        </p:txBody>
      </p:sp>
    </p:spTree>
    <p:extLst>
      <p:ext uri="{BB962C8B-B14F-4D97-AF65-F5344CB8AC3E}">
        <p14:creationId xmlns:p14="http://schemas.microsoft.com/office/powerpoint/2010/main" val="3258256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20</a:t>
            </a:fld>
            <a:endParaRPr lang="de-DE"/>
          </a:p>
        </p:txBody>
      </p:sp>
    </p:spTree>
    <p:extLst>
      <p:ext uri="{BB962C8B-B14F-4D97-AF65-F5344CB8AC3E}">
        <p14:creationId xmlns:p14="http://schemas.microsoft.com/office/powerpoint/2010/main" val="3370485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21</a:t>
            </a:fld>
            <a:endParaRPr lang="de-DE"/>
          </a:p>
        </p:txBody>
      </p:sp>
    </p:spTree>
    <p:extLst>
      <p:ext uri="{BB962C8B-B14F-4D97-AF65-F5344CB8AC3E}">
        <p14:creationId xmlns:p14="http://schemas.microsoft.com/office/powerpoint/2010/main" val="818936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22</a:t>
            </a:fld>
            <a:endParaRPr lang="de-DE"/>
          </a:p>
        </p:txBody>
      </p:sp>
    </p:spTree>
    <p:extLst>
      <p:ext uri="{BB962C8B-B14F-4D97-AF65-F5344CB8AC3E}">
        <p14:creationId xmlns:p14="http://schemas.microsoft.com/office/powerpoint/2010/main" val="1983485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1"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75A3A72D-0D18-4C96-996C-18CAE7EB82F9}" type="slidenum">
              <a:rPr lang="de-DE" smtClean="0"/>
              <a:t>23</a:t>
            </a:fld>
            <a:endParaRPr lang="de-DE"/>
          </a:p>
        </p:txBody>
      </p:sp>
    </p:spTree>
    <p:extLst>
      <p:ext uri="{BB962C8B-B14F-4D97-AF65-F5344CB8AC3E}">
        <p14:creationId xmlns:p14="http://schemas.microsoft.com/office/powerpoint/2010/main" val="3209969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75A3A72D-0D18-4C96-996C-18CAE7EB82F9}" type="slidenum">
              <a:rPr lang="de-DE" smtClean="0"/>
              <a:t>24</a:t>
            </a:fld>
            <a:endParaRPr lang="de-DE"/>
          </a:p>
        </p:txBody>
      </p:sp>
    </p:spTree>
    <p:extLst>
      <p:ext uri="{BB962C8B-B14F-4D97-AF65-F5344CB8AC3E}">
        <p14:creationId xmlns:p14="http://schemas.microsoft.com/office/powerpoint/2010/main" val="1764840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25</a:t>
            </a:fld>
            <a:endParaRPr lang="de-DE"/>
          </a:p>
        </p:txBody>
      </p:sp>
    </p:spTree>
    <p:extLst>
      <p:ext uri="{BB962C8B-B14F-4D97-AF65-F5344CB8AC3E}">
        <p14:creationId xmlns:p14="http://schemas.microsoft.com/office/powerpoint/2010/main" val="2470687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26</a:t>
            </a:fld>
            <a:endParaRPr lang="de-DE"/>
          </a:p>
        </p:txBody>
      </p:sp>
    </p:spTree>
    <p:extLst>
      <p:ext uri="{BB962C8B-B14F-4D97-AF65-F5344CB8AC3E}">
        <p14:creationId xmlns:p14="http://schemas.microsoft.com/office/powerpoint/2010/main" val="2566647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27</a:t>
            </a:fld>
            <a:endParaRPr lang="de-DE"/>
          </a:p>
        </p:txBody>
      </p:sp>
    </p:spTree>
    <p:extLst>
      <p:ext uri="{BB962C8B-B14F-4D97-AF65-F5344CB8AC3E}">
        <p14:creationId xmlns:p14="http://schemas.microsoft.com/office/powerpoint/2010/main" val="883196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28</a:t>
            </a:fld>
            <a:endParaRPr lang="de-DE"/>
          </a:p>
        </p:txBody>
      </p:sp>
    </p:spTree>
    <p:extLst>
      <p:ext uri="{BB962C8B-B14F-4D97-AF65-F5344CB8AC3E}">
        <p14:creationId xmlns:p14="http://schemas.microsoft.com/office/powerpoint/2010/main" val="3017605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29</a:t>
            </a:fld>
            <a:endParaRPr lang="de-DE"/>
          </a:p>
        </p:txBody>
      </p:sp>
    </p:spTree>
    <p:extLst>
      <p:ext uri="{BB962C8B-B14F-4D97-AF65-F5344CB8AC3E}">
        <p14:creationId xmlns:p14="http://schemas.microsoft.com/office/powerpoint/2010/main" val="1055481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3</a:t>
            </a:fld>
            <a:endParaRPr lang="de-DE"/>
          </a:p>
        </p:txBody>
      </p:sp>
    </p:spTree>
    <p:extLst>
      <p:ext uri="{BB962C8B-B14F-4D97-AF65-F5344CB8AC3E}">
        <p14:creationId xmlns:p14="http://schemas.microsoft.com/office/powerpoint/2010/main" val="226974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30</a:t>
            </a:fld>
            <a:endParaRPr lang="de-DE"/>
          </a:p>
        </p:txBody>
      </p:sp>
    </p:spTree>
    <p:extLst>
      <p:ext uri="{BB962C8B-B14F-4D97-AF65-F5344CB8AC3E}">
        <p14:creationId xmlns:p14="http://schemas.microsoft.com/office/powerpoint/2010/main" val="3206003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a:p>
            <a:r>
              <a:rPr lang="de-DE" dirty="0"/>
              <a:t/>
            </a:r>
            <a:br>
              <a:rPr lang="de-DE" dirty="0"/>
            </a:br>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31</a:t>
            </a:fld>
            <a:endParaRPr lang="de-DE"/>
          </a:p>
        </p:txBody>
      </p:sp>
    </p:spTree>
    <p:extLst>
      <p:ext uri="{BB962C8B-B14F-4D97-AF65-F5344CB8AC3E}">
        <p14:creationId xmlns:p14="http://schemas.microsoft.com/office/powerpoint/2010/main" val="259543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32</a:t>
            </a:fld>
            <a:endParaRPr lang="de-DE"/>
          </a:p>
        </p:txBody>
      </p:sp>
    </p:spTree>
    <p:extLst>
      <p:ext uri="{BB962C8B-B14F-4D97-AF65-F5344CB8AC3E}">
        <p14:creationId xmlns:p14="http://schemas.microsoft.com/office/powerpoint/2010/main" val="2121982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5A3A72D-0D18-4C96-996C-18CAE7EB82F9}" type="slidenum">
              <a:rPr lang="de-DE" smtClean="0"/>
              <a:t>34</a:t>
            </a:fld>
            <a:endParaRPr lang="de-DE"/>
          </a:p>
        </p:txBody>
      </p:sp>
    </p:spTree>
    <p:extLst>
      <p:ext uri="{BB962C8B-B14F-4D97-AF65-F5344CB8AC3E}">
        <p14:creationId xmlns:p14="http://schemas.microsoft.com/office/powerpoint/2010/main" val="303013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4</a:t>
            </a:fld>
            <a:endParaRPr lang="de-DE"/>
          </a:p>
        </p:txBody>
      </p:sp>
    </p:spTree>
    <p:extLst>
      <p:ext uri="{BB962C8B-B14F-4D97-AF65-F5344CB8AC3E}">
        <p14:creationId xmlns:p14="http://schemas.microsoft.com/office/powerpoint/2010/main" val="150286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b="0" kern="0" dirty="0">
              <a:solidFill>
                <a:srgbClr val="003366"/>
              </a:solidFill>
              <a:latin typeface="Segoe Print" panose="02000600000000000000" pitchFamily="2" charset="0"/>
            </a:endParaRPr>
          </a:p>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5</a:t>
            </a:fld>
            <a:endParaRPr lang="de-DE"/>
          </a:p>
        </p:txBody>
      </p:sp>
    </p:spTree>
    <p:extLst>
      <p:ext uri="{BB962C8B-B14F-4D97-AF65-F5344CB8AC3E}">
        <p14:creationId xmlns:p14="http://schemas.microsoft.com/office/powerpoint/2010/main" val="2553867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6</a:t>
            </a:fld>
            <a:endParaRPr lang="de-DE"/>
          </a:p>
        </p:txBody>
      </p:sp>
    </p:spTree>
    <p:extLst>
      <p:ext uri="{BB962C8B-B14F-4D97-AF65-F5344CB8AC3E}">
        <p14:creationId xmlns:p14="http://schemas.microsoft.com/office/powerpoint/2010/main" val="2640553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7</a:t>
            </a:fld>
            <a:endParaRPr lang="de-DE"/>
          </a:p>
        </p:txBody>
      </p:sp>
    </p:spTree>
    <p:extLst>
      <p:ext uri="{BB962C8B-B14F-4D97-AF65-F5344CB8AC3E}">
        <p14:creationId xmlns:p14="http://schemas.microsoft.com/office/powerpoint/2010/main" val="765265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8</a:t>
            </a:fld>
            <a:endParaRPr lang="de-DE"/>
          </a:p>
        </p:txBody>
      </p:sp>
    </p:spTree>
    <p:extLst>
      <p:ext uri="{BB962C8B-B14F-4D97-AF65-F5344CB8AC3E}">
        <p14:creationId xmlns:p14="http://schemas.microsoft.com/office/powerpoint/2010/main" val="2206774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3A72D-0D18-4C96-996C-18CAE7EB82F9}" type="slidenum">
              <a:rPr lang="de-DE" smtClean="0"/>
              <a:t>9</a:t>
            </a:fld>
            <a:endParaRPr lang="de-DE"/>
          </a:p>
        </p:txBody>
      </p:sp>
    </p:spTree>
    <p:extLst>
      <p:ext uri="{BB962C8B-B14F-4D97-AF65-F5344CB8AC3E}">
        <p14:creationId xmlns:p14="http://schemas.microsoft.com/office/powerpoint/2010/main" val="327260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a:t>Finanzgerichtstag Köln| 21. Januar 2019 |  Prof. Dr. Kerstin Schneider</a:t>
            </a:r>
          </a:p>
        </p:txBody>
      </p:sp>
      <p:sp>
        <p:nvSpPr>
          <p:cNvPr id="6" name="Foliennummernplatzhalter 5"/>
          <p:cNvSpPr>
            <a:spLocks noGrp="1"/>
          </p:cNvSpPr>
          <p:nvPr>
            <p:ph type="sldNum" sz="quarter" idx="12"/>
          </p:nvPr>
        </p:nvSpPr>
        <p:spPr/>
        <p:txBody>
          <a:bodyPr/>
          <a:lstStyle/>
          <a:p>
            <a:fld id="{B99D56A8-FCBE-47AE-AB8F-355A22790001}" type="slidenum">
              <a:rPr lang="de-DE" smtClean="0"/>
              <a:t>‹Nr.›</a:t>
            </a:fld>
            <a:endParaRPr lang="de-DE"/>
          </a:p>
        </p:txBody>
      </p:sp>
    </p:spTree>
    <p:extLst>
      <p:ext uri="{BB962C8B-B14F-4D97-AF65-F5344CB8AC3E}">
        <p14:creationId xmlns:p14="http://schemas.microsoft.com/office/powerpoint/2010/main" val="408522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dirty="0" err="1"/>
              <a:t>StBK</a:t>
            </a:r>
            <a:r>
              <a:rPr lang="de-DE" dirty="0"/>
              <a:t> Hessen – Kammertag 2019| 24. Mai 2019 |  Prof. Dr. Kerstin Schneider</a:t>
            </a:r>
          </a:p>
        </p:txBody>
      </p:sp>
      <p:sp>
        <p:nvSpPr>
          <p:cNvPr id="6" name="Foliennummernplatzhalter 5"/>
          <p:cNvSpPr>
            <a:spLocks noGrp="1"/>
          </p:cNvSpPr>
          <p:nvPr>
            <p:ph type="sldNum" sz="quarter" idx="12"/>
          </p:nvPr>
        </p:nvSpPr>
        <p:spPr/>
        <p:txBody>
          <a:bodyPr/>
          <a:lstStyle/>
          <a:p>
            <a:fld id="{B99D56A8-FCBE-47AE-AB8F-355A22790001}" type="slidenum">
              <a:rPr lang="de-DE" smtClean="0"/>
              <a:t>‹Nr.›</a:t>
            </a:fld>
            <a:endParaRPr lang="de-DE"/>
          </a:p>
        </p:txBody>
      </p:sp>
    </p:spTree>
    <p:extLst>
      <p:ext uri="{BB962C8B-B14F-4D97-AF65-F5344CB8AC3E}">
        <p14:creationId xmlns:p14="http://schemas.microsoft.com/office/powerpoint/2010/main" val="529254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dirty="0" err="1"/>
              <a:t>StBK</a:t>
            </a:r>
            <a:r>
              <a:rPr lang="de-DE" dirty="0"/>
              <a:t> Hessen – Kammertag 2019| 24. Mai 2019 |  Prof. Dr. Kerstin Schneider</a:t>
            </a:r>
          </a:p>
        </p:txBody>
      </p:sp>
      <p:sp>
        <p:nvSpPr>
          <p:cNvPr id="6" name="Foliennummernplatzhalter 5"/>
          <p:cNvSpPr>
            <a:spLocks noGrp="1"/>
          </p:cNvSpPr>
          <p:nvPr>
            <p:ph type="sldNum" sz="quarter" idx="12"/>
          </p:nvPr>
        </p:nvSpPr>
        <p:spPr/>
        <p:txBody>
          <a:bodyPr/>
          <a:lstStyle/>
          <a:p>
            <a:fld id="{B99D56A8-FCBE-47AE-AB8F-355A22790001}" type="slidenum">
              <a:rPr lang="de-DE" smtClean="0"/>
              <a:t>‹Nr.›</a:t>
            </a:fld>
            <a:endParaRPr lang="de-DE"/>
          </a:p>
        </p:txBody>
      </p:sp>
    </p:spTree>
    <p:extLst>
      <p:ext uri="{BB962C8B-B14F-4D97-AF65-F5344CB8AC3E}">
        <p14:creationId xmlns:p14="http://schemas.microsoft.com/office/powerpoint/2010/main" val="136946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a:xfrm>
            <a:off x="838898" y="6356350"/>
            <a:ext cx="9999677" cy="365125"/>
          </a:xfrm>
        </p:spPr>
        <p:txBody>
          <a:bodyPr/>
          <a:lstStyle>
            <a:lvl1pPr>
              <a:defRPr sz="1000"/>
            </a:lvl1pPr>
          </a:lstStyle>
          <a:p>
            <a:r>
              <a:rPr lang="de-DE" dirty="0" err="1"/>
              <a:t>StBK</a:t>
            </a:r>
            <a:r>
              <a:rPr lang="de-DE" dirty="0"/>
              <a:t> Hessen – Kammertag 2019| 24. Mai 2019 |  Prof. Dr. Kerstin Schneider</a:t>
            </a:r>
          </a:p>
        </p:txBody>
      </p:sp>
      <p:sp>
        <p:nvSpPr>
          <p:cNvPr id="6" name="Foliennummernplatzhalter 5"/>
          <p:cNvSpPr>
            <a:spLocks noGrp="1"/>
          </p:cNvSpPr>
          <p:nvPr>
            <p:ph type="sldNum" sz="quarter" idx="12"/>
          </p:nvPr>
        </p:nvSpPr>
        <p:spPr>
          <a:xfrm>
            <a:off x="10821798" y="6356350"/>
            <a:ext cx="532002" cy="365125"/>
          </a:xfrm>
        </p:spPr>
        <p:txBody>
          <a:bodyPr/>
          <a:lstStyle/>
          <a:p>
            <a:fld id="{7C4E3F5F-0227-435F-8610-B0DE4291B439}" type="slidenum">
              <a:rPr lang="de-DE" smtClean="0"/>
              <a:t>‹Nr.›</a:t>
            </a:fld>
            <a:endParaRPr lang="de-DE" dirty="0"/>
          </a:p>
        </p:txBody>
      </p:sp>
    </p:spTree>
    <p:extLst>
      <p:ext uri="{BB962C8B-B14F-4D97-AF65-F5344CB8AC3E}">
        <p14:creationId xmlns:p14="http://schemas.microsoft.com/office/powerpoint/2010/main" val="44660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dirty="0" err="1"/>
              <a:t>StBK</a:t>
            </a:r>
            <a:r>
              <a:rPr lang="de-DE" dirty="0"/>
              <a:t> Hessen – Kammertag 2019| 24. Mai 2019 |  Prof. Dr. Kerstin Schneider</a:t>
            </a:r>
          </a:p>
        </p:txBody>
      </p:sp>
      <p:sp>
        <p:nvSpPr>
          <p:cNvPr id="6" name="Foliennummernplatzhalter 5"/>
          <p:cNvSpPr>
            <a:spLocks noGrp="1"/>
          </p:cNvSpPr>
          <p:nvPr>
            <p:ph type="sldNum" sz="quarter" idx="12"/>
          </p:nvPr>
        </p:nvSpPr>
        <p:spPr/>
        <p:txBody>
          <a:bodyPr/>
          <a:lstStyle/>
          <a:p>
            <a:fld id="{B99D56A8-FCBE-47AE-AB8F-355A22790001}" type="slidenum">
              <a:rPr lang="de-DE" smtClean="0"/>
              <a:t>‹Nr.›</a:t>
            </a:fld>
            <a:endParaRPr lang="de-DE"/>
          </a:p>
        </p:txBody>
      </p:sp>
    </p:spTree>
    <p:extLst>
      <p:ext uri="{BB962C8B-B14F-4D97-AF65-F5344CB8AC3E}">
        <p14:creationId xmlns:p14="http://schemas.microsoft.com/office/powerpoint/2010/main" val="186253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dirty="0" err="1"/>
              <a:t>StBK</a:t>
            </a:r>
            <a:r>
              <a:rPr lang="de-DE" dirty="0"/>
              <a:t> Hessen – Kammertag 2019| 24. Mai 2019 |  Prof. Dr. Kerstin Schneider</a:t>
            </a:r>
          </a:p>
        </p:txBody>
      </p:sp>
      <p:sp>
        <p:nvSpPr>
          <p:cNvPr id="7" name="Foliennummernplatzhalter 6"/>
          <p:cNvSpPr>
            <a:spLocks noGrp="1"/>
          </p:cNvSpPr>
          <p:nvPr>
            <p:ph type="sldNum" sz="quarter" idx="12"/>
          </p:nvPr>
        </p:nvSpPr>
        <p:spPr/>
        <p:txBody>
          <a:bodyPr/>
          <a:lstStyle/>
          <a:p>
            <a:fld id="{B99D56A8-FCBE-47AE-AB8F-355A22790001}" type="slidenum">
              <a:rPr lang="de-DE" smtClean="0"/>
              <a:t>‹Nr.›</a:t>
            </a:fld>
            <a:endParaRPr lang="de-DE"/>
          </a:p>
        </p:txBody>
      </p:sp>
    </p:spTree>
    <p:extLst>
      <p:ext uri="{BB962C8B-B14F-4D97-AF65-F5344CB8AC3E}">
        <p14:creationId xmlns:p14="http://schemas.microsoft.com/office/powerpoint/2010/main" val="66810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de-DE" dirty="0" err="1"/>
              <a:t>StBK</a:t>
            </a:r>
            <a:r>
              <a:rPr lang="de-DE" dirty="0"/>
              <a:t> Hessen – Kammertag 2019| 24. Mai 2019 |  Prof. Dr. Kerstin Schneider</a:t>
            </a:r>
          </a:p>
        </p:txBody>
      </p:sp>
      <p:sp>
        <p:nvSpPr>
          <p:cNvPr id="9" name="Foliennummernplatzhalter 8"/>
          <p:cNvSpPr>
            <a:spLocks noGrp="1"/>
          </p:cNvSpPr>
          <p:nvPr>
            <p:ph type="sldNum" sz="quarter" idx="12"/>
          </p:nvPr>
        </p:nvSpPr>
        <p:spPr/>
        <p:txBody>
          <a:bodyPr/>
          <a:lstStyle/>
          <a:p>
            <a:fld id="{B99D56A8-FCBE-47AE-AB8F-355A22790001}" type="slidenum">
              <a:rPr lang="de-DE" smtClean="0"/>
              <a:t>‹Nr.›</a:t>
            </a:fld>
            <a:endParaRPr lang="de-DE"/>
          </a:p>
        </p:txBody>
      </p:sp>
    </p:spTree>
    <p:extLst>
      <p:ext uri="{BB962C8B-B14F-4D97-AF65-F5344CB8AC3E}">
        <p14:creationId xmlns:p14="http://schemas.microsoft.com/office/powerpoint/2010/main" val="337308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r>
              <a:rPr lang="de-DE" dirty="0" err="1"/>
              <a:t>StBK</a:t>
            </a:r>
            <a:r>
              <a:rPr lang="de-DE" dirty="0"/>
              <a:t> Hessen – Kammertag 2019| 24. Mai 2019 |  Prof. Dr. Kerstin Schneider</a:t>
            </a:r>
          </a:p>
        </p:txBody>
      </p:sp>
      <p:sp>
        <p:nvSpPr>
          <p:cNvPr id="5" name="Foliennummernplatzhalter 4"/>
          <p:cNvSpPr>
            <a:spLocks noGrp="1"/>
          </p:cNvSpPr>
          <p:nvPr>
            <p:ph type="sldNum" sz="quarter" idx="12"/>
          </p:nvPr>
        </p:nvSpPr>
        <p:spPr/>
        <p:txBody>
          <a:bodyPr/>
          <a:lstStyle/>
          <a:p>
            <a:fld id="{B99D56A8-FCBE-47AE-AB8F-355A22790001}" type="slidenum">
              <a:rPr lang="de-DE" smtClean="0"/>
              <a:t>‹Nr.›</a:t>
            </a:fld>
            <a:endParaRPr lang="de-DE"/>
          </a:p>
        </p:txBody>
      </p:sp>
    </p:spTree>
    <p:extLst>
      <p:ext uri="{BB962C8B-B14F-4D97-AF65-F5344CB8AC3E}">
        <p14:creationId xmlns:p14="http://schemas.microsoft.com/office/powerpoint/2010/main" val="173212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r>
              <a:rPr lang="de-DE" dirty="0" err="1"/>
              <a:t>StBK</a:t>
            </a:r>
            <a:r>
              <a:rPr lang="de-DE" dirty="0"/>
              <a:t> Hessen – Kammertag 2019| 24. Mai 2019 |  Prof. Dr. Kerstin Schneider</a:t>
            </a:r>
          </a:p>
        </p:txBody>
      </p:sp>
      <p:sp>
        <p:nvSpPr>
          <p:cNvPr id="4" name="Foliennummernplatzhalter 3"/>
          <p:cNvSpPr>
            <a:spLocks noGrp="1"/>
          </p:cNvSpPr>
          <p:nvPr>
            <p:ph type="sldNum" sz="quarter" idx="12"/>
          </p:nvPr>
        </p:nvSpPr>
        <p:spPr/>
        <p:txBody>
          <a:bodyPr/>
          <a:lstStyle/>
          <a:p>
            <a:fld id="{B99D56A8-FCBE-47AE-AB8F-355A22790001}" type="slidenum">
              <a:rPr lang="de-DE" smtClean="0"/>
              <a:t>‹Nr.›</a:t>
            </a:fld>
            <a:endParaRPr lang="de-DE"/>
          </a:p>
        </p:txBody>
      </p:sp>
    </p:spTree>
    <p:extLst>
      <p:ext uri="{BB962C8B-B14F-4D97-AF65-F5344CB8AC3E}">
        <p14:creationId xmlns:p14="http://schemas.microsoft.com/office/powerpoint/2010/main" val="346211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dirty="0" err="1"/>
              <a:t>StBK</a:t>
            </a:r>
            <a:r>
              <a:rPr lang="de-DE" dirty="0"/>
              <a:t> Hessen – Kammertag 2019| 24. Mai 2019 |  Prof. Dr. Kerstin Schneider</a:t>
            </a:r>
          </a:p>
        </p:txBody>
      </p:sp>
      <p:sp>
        <p:nvSpPr>
          <p:cNvPr id="7" name="Foliennummernplatzhalter 6"/>
          <p:cNvSpPr>
            <a:spLocks noGrp="1"/>
          </p:cNvSpPr>
          <p:nvPr>
            <p:ph type="sldNum" sz="quarter" idx="12"/>
          </p:nvPr>
        </p:nvSpPr>
        <p:spPr/>
        <p:txBody>
          <a:bodyPr/>
          <a:lstStyle/>
          <a:p>
            <a:fld id="{B99D56A8-FCBE-47AE-AB8F-355A22790001}" type="slidenum">
              <a:rPr lang="de-DE" smtClean="0"/>
              <a:t>‹Nr.›</a:t>
            </a:fld>
            <a:endParaRPr lang="de-DE"/>
          </a:p>
        </p:txBody>
      </p:sp>
    </p:spTree>
    <p:extLst>
      <p:ext uri="{BB962C8B-B14F-4D97-AF65-F5344CB8AC3E}">
        <p14:creationId xmlns:p14="http://schemas.microsoft.com/office/powerpoint/2010/main" val="243413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dirty="0" err="1"/>
              <a:t>StBK</a:t>
            </a:r>
            <a:r>
              <a:rPr lang="de-DE" dirty="0"/>
              <a:t> Hessen – Kammertag 2019| 24. Mai 2019 |  Prof. Dr. Kerstin Schneider</a:t>
            </a:r>
          </a:p>
        </p:txBody>
      </p:sp>
      <p:sp>
        <p:nvSpPr>
          <p:cNvPr id="7" name="Foliennummernplatzhalter 6"/>
          <p:cNvSpPr>
            <a:spLocks noGrp="1"/>
          </p:cNvSpPr>
          <p:nvPr>
            <p:ph type="sldNum" sz="quarter" idx="12"/>
          </p:nvPr>
        </p:nvSpPr>
        <p:spPr/>
        <p:txBody>
          <a:bodyPr/>
          <a:lstStyle/>
          <a:p>
            <a:fld id="{B99D56A8-FCBE-47AE-AB8F-355A22790001}" type="slidenum">
              <a:rPr lang="de-DE" smtClean="0"/>
              <a:t>‹Nr.›</a:t>
            </a:fld>
            <a:endParaRPr lang="de-DE"/>
          </a:p>
        </p:txBody>
      </p:sp>
    </p:spTree>
    <p:extLst>
      <p:ext uri="{BB962C8B-B14F-4D97-AF65-F5344CB8AC3E}">
        <p14:creationId xmlns:p14="http://schemas.microsoft.com/office/powerpoint/2010/main" val="2176462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err="1"/>
              <a:t>StBK</a:t>
            </a:r>
            <a:r>
              <a:rPr lang="de-DE" dirty="0"/>
              <a:t> Hessen – Kammertag 2019| 24. Mai 2019 |  Prof. Dr. Kerstin Schneider</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D56A8-FCBE-47AE-AB8F-355A22790001}" type="slidenum">
              <a:rPr lang="de-DE" smtClean="0"/>
              <a:t>‹Nr.›</a:t>
            </a:fld>
            <a:endParaRPr lang="de-DE"/>
          </a:p>
        </p:txBody>
      </p:sp>
    </p:spTree>
    <p:extLst>
      <p:ext uri="{BB962C8B-B14F-4D97-AF65-F5344CB8AC3E}">
        <p14:creationId xmlns:p14="http://schemas.microsoft.com/office/powerpoint/2010/main" val="546679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1.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hyperlink" Target="https://www.bundesregierung.de/breg-de/aktuelles/bis-zu-zehn-milliarden-euro-fuer-familien-1138410"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chart" Target="../charts/chart5.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jpe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4"/>
          <p:cNvSpPr>
            <a:spLocks noGrp="1"/>
          </p:cNvSpPr>
          <p:nvPr>
            <p:ph type="sldNum" sz="quarter" idx="12"/>
          </p:nvPr>
        </p:nvSpPr>
        <p:spPr/>
        <p:txBody>
          <a:bodyPr/>
          <a:lstStyle/>
          <a:p>
            <a:fld id="{7C4E3F5F-0227-435F-8610-B0DE4291B439}" type="slidenum">
              <a:rPr lang="de-DE" smtClean="0"/>
              <a:t>1</a:t>
            </a:fld>
            <a:endParaRPr lang="de-DE" dirty="0"/>
          </a:p>
        </p:txBody>
      </p:sp>
      <p:pic>
        <p:nvPicPr>
          <p:cNvPr id="3" name="Grafik 2"/>
          <p:cNvPicPr>
            <a:picLocks noChangeAspect="1"/>
          </p:cNvPicPr>
          <p:nvPr/>
        </p:nvPicPr>
        <p:blipFill>
          <a:blip r:embed="rId4"/>
          <a:stretch>
            <a:fillRect/>
          </a:stretch>
        </p:blipFill>
        <p:spPr>
          <a:xfrm>
            <a:off x="2723883" y="60382"/>
            <a:ext cx="6974610" cy="4945634"/>
          </a:xfrm>
          <a:prstGeom prst="rect">
            <a:avLst/>
          </a:prstGeom>
        </p:spPr>
      </p:pic>
      <p:sp>
        <p:nvSpPr>
          <p:cNvPr id="6" name="Textfeld 5"/>
          <p:cNvSpPr txBox="1"/>
          <p:nvPr/>
        </p:nvSpPr>
        <p:spPr>
          <a:xfrm>
            <a:off x="7666577" y="934430"/>
            <a:ext cx="2110193" cy="276999"/>
          </a:xfrm>
          <a:prstGeom prst="rect">
            <a:avLst/>
          </a:prstGeom>
          <a:noFill/>
        </p:spPr>
        <p:txBody>
          <a:bodyPr wrap="none" rtlCol="0">
            <a:spAutoFit/>
          </a:bodyPr>
          <a:lstStyle/>
          <a:p>
            <a:r>
              <a:rPr lang="de-DE" sz="1200" dirty="0">
                <a:solidFill>
                  <a:schemeClr val="bg1">
                    <a:lumMod val="50000"/>
                  </a:schemeClr>
                </a:solidFill>
              </a:rPr>
              <a:t>Quelle: Frankfurter Allgemeine</a:t>
            </a:r>
          </a:p>
        </p:txBody>
      </p:sp>
      <p:sp>
        <p:nvSpPr>
          <p:cNvPr id="8" name="Rechteck 7"/>
          <p:cNvSpPr/>
          <p:nvPr/>
        </p:nvSpPr>
        <p:spPr>
          <a:xfrm>
            <a:off x="2653747" y="4175302"/>
            <a:ext cx="7044745" cy="1815882"/>
          </a:xfrm>
          <a:prstGeom prst="rect">
            <a:avLst/>
          </a:prstGeom>
          <a:solidFill>
            <a:schemeClr val="bg1"/>
          </a:solidFill>
        </p:spPr>
        <p:txBody>
          <a:bodyPr wrap="square">
            <a:spAutoFit/>
          </a:bodyPr>
          <a:lstStyle/>
          <a:p>
            <a:pPr algn="ctr"/>
            <a:r>
              <a:rPr lang="de-DE" sz="2800" dirty="0"/>
              <a:t>„Versiegt die Quelle? </a:t>
            </a:r>
          </a:p>
          <a:p>
            <a:pPr algn="ctr"/>
            <a:r>
              <a:rPr lang="de-DE" sz="2800" dirty="0"/>
              <a:t>Prioritäten und </a:t>
            </a:r>
            <a:r>
              <a:rPr lang="de-DE" sz="2800" dirty="0" smtClean="0"/>
              <a:t>Konsequenzen </a:t>
            </a:r>
            <a:r>
              <a:rPr lang="de-DE" sz="2800" dirty="0"/>
              <a:t>für das Ausgabeverhalten und die Steuerpolitik des Staates“</a:t>
            </a:r>
          </a:p>
        </p:txBody>
      </p:sp>
      <p:sp>
        <p:nvSpPr>
          <p:cNvPr id="7" name="Textplatzhalter 9"/>
          <p:cNvSpPr txBox="1">
            <a:spLocks/>
          </p:cNvSpPr>
          <p:nvPr/>
        </p:nvSpPr>
        <p:spPr bwMode="gray">
          <a:xfrm>
            <a:off x="586408" y="5468627"/>
            <a:ext cx="6551949" cy="1700765"/>
          </a:xfrm>
          <a:prstGeom prst="rect">
            <a:avLst/>
          </a:prstGeom>
        </p:spPr>
        <p:txBody>
          <a:bodyPr vert="horz" lIns="0" tIns="18000" rIns="0" bIns="0" rtlCol="0">
            <a:noAutofit/>
          </a:bodyPr>
          <a:lstStyle>
            <a:lvl1pPr marL="0" indent="0" algn="l" defTabSz="914400" rtl="0" eaLnBrk="1" latinLnBrk="0" hangingPunct="1">
              <a:spcBef>
                <a:spcPts val="0"/>
              </a:spcBef>
              <a:spcAft>
                <a:spcPts val="700"/>
              </a:spcAft>
              <a:buFont typeface="Arial" pitchFamily="34" charset="0"/>
              <a:buNone/>
              <a:tabLst>
                <a:tab pos="715963" algn="l"/>
              </a:tabLst>
              <a:defRPr sz="1200" b="1" kern="1200" baseline="0">
                <a:solidFill>
                  <a:srgbClr val="FF0000"/>
                </a:solidFill>
                <a:latin typeface="+mn-lt"/>
                <a:ea typeface="+mn-ea"/>
                <a:cs typeface="+mn-cs"/>
              </a:defRPr>
            </a:lvl1pPr>
            <a:lvl2pPr marL="0" indent="0" algn="l" defTabSz="914400" rtl="0" eaLnBrk="1" latinLnBrk="0" hangingPunct="1">
              <a:spcBef>
                <a:spcPts val="0"/>
              </a:spcBef>
              <a:spcAft>
                <a:spcPts val="700"/>
              </a:spcAft>
              <a:buFont typeface="Arial" pitchFamily="34" charset="0"/>
              <a:buNone/>
              <a:tabLst>
                <a:tab pos="715963" algn="l"/>
              </a:tabLst>
              <a:defRPr sz="1200" kern="1200">
                <a:solidFill>
                  <a:schemeClr val="tx1"/>
                </a:solidFill>
                <a:latin typeface="+mn-lt"/>
                <a:ea typeface="+mn-ea"/>
                <a:cs typeface="+mn-cs"/>
              </a:defRPr>
            </a:lvl2pPr>
            <a:lvl3pPr marL="0" indent="0" algn="l" defTabSz="914400" rtl="0" eaLnBrk="1" latinLnBrk="0" hangingPunct="1">
              <a:spcBef>
                <a:spcPts val="300"/>
              </a:spcBef>
              <a:spcAft>
                <a:spcPts val="700"/>
              </a:spcAft>
              <a:buFont typeface="Arial" pitchFamily="34" charset="0"/>
              <a:buNone/>
              <a:tabLst>
                <a:tab pos="715963" algn="l"/>
              </a:tabLst>
              <a:defRPr sz="1200" kern="1200">
                <a:solidFill>
                  <a:schemeClr val="tx1"/>
                </a:solidFill>
                <a:latin typeface="+mn-lt"/>
                <a:ea typeface="+mn-ea"/>
                <a:cs typeface="+mn-cs"/>
              </a:defRPr>
            </a:lvl3pPr>
            <a:lvl4pPr marL="0" indent="0" algn="l" defTabSz="914400" rtl="0" eaLnBrk="1" latinLnBrk="0" hangingPunct="1">
              <a:spcBef>
                <a:spcPts val="0"/>
              </a:spcBef>
              <a:spcAft>
                <a:spcPts val="700"/>
              </a:spcAft>
              <a:buFont typeface="Arial" pitchFamily="34" charset="0"/>
              <a:buNone/>
              <a:tabLst>
                <a:tab pos="715963" algn="l"/>
              </a:tabLst>
              <a:defRPr sz="1200" kern="1200">
                <a:solidFill>
                  <a:schemeClr val="tx1"/>
                </a:solidFill>
                <a:latin typeface="+mn-lt"/>
                <a:ea typeface="+mn-ea"/>
                <a:cs typeface="+mn-cs"/>
              </a:defRPr>
            </a:lvl4pPr>
            <a:lvl5pPr marL="0" indent="0" algn="l" defTabSz="914400" rtl="0" eaLnBrk="1" latinLnBrk="0" hangingPunct="1">
              <a:spcBef>
                <a:spcPts val="0"/>
              </a:spcBef>
              <a:spcAft>
                <a:spcPts val="700"/>
              </a:spcAft>
              <a:buFont typeface="Arial" pitchFamily="34" charset="0"/>
              <a:buNone/>
              <a:tabLst>
                <a:tab pos="715963" algn="l"/>
              </a:tabLst>
              <a:defRPr sz="1200" kern="1200">
                <a:solidFill>
                  <a:schemeClr val="tx1"/>
                </a:solidFill>
                <a:latin typeface="+mn-lt"/>
                <a:ea typeface="+mn-ea"/>
                <a:cs typeface="+mn-cs"/>
              </a:defRPr>
            </a:lvl5pPr>
            <a:lvl6pPr marL="0" indent="0" algn="l" defTabSz="914400" rtl="0" eaLnBrk="1" latinLnBrk="0" hangingPunct="1">
              <a:spcBef>
                <a:spcPts val="0"/>
              </a:spcBef>
              <a:spcAft>
                <a:spcPts val="700"/>
              </a:spcAft>
              <a:buFont typeface="Arial" pitchFamily="34" charset="0"/>
              <a:buNone/>
              <a:tabLst>
                <a:tab pos="715963" algn="l"/>
              </a:tabLst>
              <a:defRPr sz="1200" kern="1200" baseline="0">
                <a:solidFill>
                  <a:schemeClr val="tx1"/>
                </a:solidFill>
                <a:latin typeface="+mn-lt"/>
                <a:ea typeface="+mn-ea"/>
                <a:cs typeface="+mn-cs"/>
              </a:defRPr>
            </a:lvl6pPr>
            <a:lvl7pPr marL="0" indent="0" algn="l" defTabSz="914400" rtl="0" eaLnBrk="1" latinLnBrk="0" hangingPunct="1">
              <a:spcBef>
                <a:spcPts val="0"/>
              </a:spcBef>
              <a:spcAft>
                <a:spcPts val="700"/>
              </a:spcAft>
              <a:buFont typeface="Arial" pitchFamily="34" charset="0"/>
              <a:buNone/>
              <a:tabLst>
                <a:tab pos="715963" algn="l"/>
              </a:tabLst>
              <a:defRPr sz="1200" kern="1200" baseline="0">
                <a:solidFill>
                  <a:schemeClr val="tx1"/>
                </a:solidFill>
                <a:latin typeface="+mn-lt"/>
                <a:ea typeface="+mn-ea"/>
                <a:cs typeface="+mn-cs"/>
              </a:defRPr>
            </a:lvl7pPr>
            <a:lvl8pPr marL="0" indent="0" algn="l" defTabSz="914400" rtl="0" eaLnBrk="1" latinLnBrk="0" hangingPunct="1">
              <a:spcBef>
                <a:spcPts val="0"/>
              </a:spcBef>
              <a:spcAft>
                <a:spcPts val="700"/>
              </a:spcAft>
              <a:buFont typeface="Arial" pitchFamily="34" charset="0"/>
              <a:buNone/>
              <a:tabLst>
                <a:tab pos="715963" algn="l"/>
              </a:tabLst>
              <a:defRPr sz="1200" kern="1200" baseline="0">
                <a:solidFill>
                  <a:schemeClr val="tx1"/>
                </a:solidFill>
                <a:latin typeface="+mn-lt"/>
                <a:ea typeface="+mn-ea"/>
                <a:cs typeface="+mn-cs"/>
              </a:defRPr>
            </a:lvl8pPr>
            <a:lvl9pPr marL="0" indent="0" algn="l" defTabSz="914400" rtl="0" eaLnBrk="1" latinLnBrk="0" hangingPunct="1">
              <a:spcBef>
                <a:spcPts val="0"/>
              </a:spcBef>
              <a:spcAft>
                <a:spcPts val="700"/>
              </a:spcAft>
              <a:buFont typeface="Arial" pitchFamily="34" charset="0"/>
              <a:buNone/>
              <a:tabLst>
                <a:tab pos="715963" algn="l"/>
              </a:tabLst>
              <a:defRPr sz="1200" kern="1200" baseline="0">
                <a:solidFill>
                  <a:schemeClr val="tx1"/>
                </a:solidFill>
                <a:latin typeface="+mn-lt"/>
                <a:ea typeface="+mn-ea"/>
                <a:cs typeface="+mn-cs"/>
              </a:defRPr>
            </a:lvl9pPr>
          </a:lstStyle>
          <a:p>
            <a:endParaRPr lang="de-DE" sz="1300" dirty="0">
              <a:solidFill>
                <a:srgbClr val="003366"/>
              </a:solidFill>
              <a:latin typeface="Arial" panose="020B0604020202020204" pitchFamily="34" charset="0"/>
              <a:cs typeface="Arial" panose="020B0604020202020204" pitchFamily="34" charset="0"/>
            </a:endParaRPr>
          </a:p>
          <a:p>
            <a:r>
              <a:rPr lang="de-DE" sz="1400" dirty="0">
                <a:solidFill>
                  <a:srgbClr val="003366"/>
                </a:solidFill>
                <a:latin typeface="Arial" panose="020B0604020202020204" pitchFamily="34" charset="0"/>
                <a:cs typeface="Arial" panose="020B0604020202020204" pitchFamily="34" charset="0"/>
              </a:rPr>
              <a:t>Prof. Dr. Kerstin Schneider </a:t>
            </a:r>
          </a:p>
          <a:p>
            <a:r>
              <a:rPr lang="de-DE" sz="1300" dirty="0">
                <a:solidFill>
                  <a:srgbClr val="003366"/>
                </a:solidFill>
                <a:latin typeface="Arial" panose="020B0604020202020204" pitchFamily="34" charset="0"/>
                <a:cs typeface="Arial" panose="020B0604020202020204" pitchFamily="34" charset="0"/>
              </a:rPr>
              <a:t>Bergische Universität Wuppertal</a:t>
            </a:r>
          </a:p>
          <a:p>
            <a:r>
              <a:rPr lang="de-DE" sz="1400" b="0" kern="0" dirty="0">
                <a:solidFill>
                  <a:srgbClr val="003366"/>
                </a:solidFill>
                <a:latin typeface="Arial"/>
              </a:rPr>
              <a:t>Frankfurt, Kammertag, 24. Mai 2019</a:t>
            </a:r>
            <a:endParaRPr lang="de-DE" sz="1300" dirty="0">
              <a:solidFill>
                <a:srgbClr val="003366"/>
              </a:solidFill>
              <a:latin typeface="Arial" panose="020B0604020202020204" pitchFamily="34" charset="0"/>
              <a:cs typeface="Arial" panose="020B0604020202020204" pitchFamily="34" charset="0"/>
            </a:endParaRPr>
          </a:p>
          <a:p>
            <a:endParaRPr lang="de-DE" sz="1300" dirty="0">
              <a:solidFill>
                <a:srgbClr val="00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908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p:cNvSpPr txBox="1">
            <a:spLocks noChangeArrowheads="1"/>
          </p:cNvSpPr>
          <p:nvPr/>
        </p:nvSpPr>
        <p:spPr bwMode="auto">
          <a:xfrm>
            <a:off x="818365" y="789037"/>
            <a:ext cx="11186407" cy="63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marL="0" marR="0" lvl="0" indent="0" defTabSz="958850" rtl="0" eaLnBrk="1" fontAlgn="base" latinLnBrk="0" hangingPunct="1">
              <a:lnSpc>
                <a:spcPts val="3988"/>
              </a:lnSpc>
              <a:spcBef>
                <a:spcPct val="0"/>
              </a:spcBef>
              <a:spcAft>
                <a:spcPct val="0"/>
              </a:spcAft>
              <a:buClrTx/>
              <a:buSzTx/>
              <a:buFontTx/>
              <a:buNone/>
              <a:tabLst/>
              <a:defRPr/>
            </a:pPr>
            <a:r>
              <a:rPr kumimoji="0" lang="de-DE" sz="2800" b="0" i="0" u="none" strike="noStrike" kern="0" cap="none" spc="0" normalizeH="0" noProof="0" dirty="0">
                <a:ln>
                  <a:noFill/>
                </a:ln>
                <a:solidFill>
                  <a:srgbClr val="003366"/>
                </a:solidFill>
                <a:effectLst/>
                <a:uLnTx/>
                <a:uFillTx/>
                <a:latin typeface="Arial"/>
                <a:ea typeface="+mj-ea"/>
                <a:cs typeface="+mj-cs"/>
              </a:rPr>
              <a:t>Ausgabenstruktur im Bundeshaushalt 2019</a:t>
            </a:r>
            <a:endParaRPr kumimoji="0" lang="de-DE" sz="2800" b="0" i="0" u="none" strike="noStrike" kern="0" cap="none" spc="0" normalizeH="0" baseline="0" noProof="0" dirty="0">
              <a:ln>
                <a:noFill/>
              </a:ln>
              <a:solidFill>
                <a:srgbClr val="003366"/>
              </a:solidFill>
              <a:effectLst/>
              <a:uLnTx/>
              <a:uFillTx/>
              <a:latin typeface="Arial"/>
              <a:ea typeface="+mj-ea"/>
              <a:cs typeface="+mj-cs"/>
            </a:endParaRPr>
          </a:p>
        </p:txBody>
      </p:sp>
      <p:sp>
        <p:nvSpPr>
          <p:cNvPr id="7" name="AutoShape 2"/>
          <p:cNvSpPr>
            <a:spLocks noChangeArrowheads="1"/>
          </p:cNvSpPr>
          <p:nvPr/>
        </p:nvSpPr>
        <p:spPr bwMode="auto">
          <a:xfrm>
            <a:off x="762068" y="97112"/>
            <a:ext cx="2374026" cy="484909"/>
          </a:xfrm>
          <a:prstGeom prst="homePlate">
            <a:avLst>
              <a:gd name="adj" fmla="val 28961"/>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2019</a:t>
            </a:r>
          </a:p>
        </p:txBody>
      </p:sp>
      <p:sp>
        <p:nvSpPr>
          <p:cNvPr id="8" name="AutoShape 3"/>
          <p:cNvSpPr>
            <a:spLocks noChangeArrowheads="1"/>
          </p:cNvSpPr>
          <p:nvPr/>
        </p:nvSpPr>
        <p:spPr bwMode="auto">
          <a:xfrm>
            <a:off x="5344258" y="97112"/>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9"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13" name="AutoShape 3"/>
          <p:cNvSpPr>
            <a:spLocks noChangeArrowheads="1"/>
          </p:cNvSpPr>
          <p:nvPr/>
        </p:nvSpPr>
        <p:spPr bwMode="auto">
          <a:xfrm>
            <a:off x="3059391" y="94913"/>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sp>
        <p:nvSpPr>
          <p:cNvPr id="3" name="Rechteck 2"/>
          <p:cNvSpPr/>
          <p:nvPr/>
        </p:nvSpPr>
        <p:spPr>
          <a:xfrm>
            <a:off x="7629124" y="1421097"/>
            <a:ext cx="4471235" cy="1015663"/>
          </a:xfrm>
          <a:prstGeom prst="rect">
            <a:avLst/>
          </a:prstGeom>
        </p:spPr>
        <p:txBody>
          <a:bodyPr wrap="square">
            <a:spAutoFit/>
          </a:bodyPr>
          <a:lstStyle/>
          <a:p>
            <a:pPr marL="537750" lvl="3" indent="-285750">
              <a:spcAft>
                <a:spcPts val="600"/>
              </a:spcAft>
              <a:buFont typeface="Wingdings" panose="05000000000000000000" pitchFamily="2" charset="2"/>
              <a:buChar char="Ø"/>
            </a:pPr>
            <a:endParaRPr lang="de-DE" sz="1600" dirty="0">
              <a:solidFill>
                <a:srgbClr val="003366"/>
              </a:solidFill>
              <a:latin typeface="Arial" panose="020B0604020202020204" pitchFamily="34" charset="0"/>
              <a:cs typeface="Arial" panose="020B0604020202020204" pitchFamily="34" charset="0"/>
            </a:endParaRPr>
          </a:p>
          <a:p>
            <a:pPr marL="537750" lvl="3" indent="-285750">
              <a:spcAft>
                <a:spcPts val="600"/>
              </a:spcAft>
              <a:buFont typeface="Wingdings" panose="05000000000000000000" pitchFamily="2" charset="2"/>
              <a:buChar char="Ø"/>
            </a:pPr>
            <a:endParaRPr lang="de-DE" sz="1600" dirty="0">
              <a:solidFill>
                <a:srgbClr val="003366"/>
              </a:solidFill>
              <a:latin typeface="Arial" panose="020B0604020202020204" pitchFamily="34" charset="0"/>
              <a:cs typeface="Arial" panose="020B0604020202020204" pitchFamily="34" charset="0"/>
            </a:endParaRPr>
          </a:p>
          <a:p>
            <a:pPr marL="252000" lvl="3" indent="0">
              <a:buNone/>
            </a:pPr>
            <a:endParaRPr lang="de-DE" dirty="0">
              <a:solidFill>
                <a:srgbClr val="003366"/>
              </a:solidFill>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4"/>
          <a:stretch>
            <a:fillRect/>
          </a:stretch>
        </p:blipFill>
        <p:spPr>
          <a:xfrm>
            <a:off x="2583946" y="1590826"/>
            <a:ext cx="6226561" cy="4595795"/>
          </a:xfrm>
          <a:prstGeom prst="rect">
            <a:avLst/>
          </a:prstGeom>
        </p:spPr>
      </p:pic>
      <p:sp>
        <p:nvSpPr>
          <p:cNvPr id="2" name="Textfeld 1"/>
          <p:cNvSpPr txBox="1"/>
          <p:nvPr/>
        </p:nvSpPr>
        <p:spPr>
          <a:xfrm>
            <a:off x="7089065" y="6585608"/>
            <a:ext cx="4811574" cy="276999"/>
          </a:xfrm>
          <a:prstGeom prst="rect">
            <a:avLst/>
          </a:prstGeom>
          <a:noFill/>
        </p:spPr>
        <p:txBody>
          <a:bodyPr wrap="none" rtlCol="0">
            <a:spAutoFit/>
          </a:bodyPr>
          <a:lstStyle/>
          <a:p>
            <a:r>
              <a:rPr lang="de-DE" sz="1200" dirty="0">
                <a:latin typeface="+mj-lt"/>
                <a:cs typeface="Arial" panose="020B0604020202020204" pitchFamily="34" charset="0"/>
              </a:rPr>
              <a:t>Quelle: Bundesministerium der Finanzen, Monatsbericht des BMF, 8/2018. </a:t>
            </a:r>
          </a:p>
        </p:txBody>
      </p:sp>
      <p:sp>
        <p:nvSpPr>
          <p:cNvPr id="6" name="Foliennummernplatzhalter 5"/>
          <p:cNvSpPr>
            <a:spLocks noGrp="1"/>
          </p:cNvSpPr>
          <p:nvPr>
            <p:ph type="sldNum" sz="quarter" idx="12"/>
          </p:nvPr>
        </p:nvSpPr>
        <p:spPr/>
        <p:txBody>
          <a:bodyPr/>
          <a:lstStyle/>
          <a:p>
            <a:fld id="{7C4E3F5F-0227-435F-8610-B0DE4291B439}" type="slidenum">
              <a:rPr lang="de-DE" smtClean="0"/>
              <a:t>10</a:t>
            </a:fld>
            <a:endParaRPr lang="de-DE" dirty="0"/>
          </a:p>
        </p:txBody>
      </p:sp>
      <p:sp>
        <p:nvSpPr>
          <p:cNvPr id="14"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3208748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p:cNvSpPr txBox="1">
            <a:spLocks noChangeArrowheads="1"/>
          </p:cNvSpPr>
          <p:nvPr/>
        </p:nvSpPr>
        <p:spPr bwMode="auto">
          <a:xfrm>
            <a:off x="568023" y="1069796"/>
            <a:ext cx="11186407" cy="68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marL="0" marR="0" lvl="0" indent="0" algn="l" defTabSz="958850" rtl="0" eaLnBrk="1" fontAlgn="base" latinLnBrk="0" hangingPunct="1">
              <a:lnSpc>
                <a:spcPts val="3988"/>
              </a:lnSpc>
              <a:spcBef>
                <a:spcPct val="0"/>
              </a:spcBef>
              <a:spcAft>
                <a:spcPct val="0"/>
              </a:spcAft>
              <a:buClrTx/>
              <a:buSzTx/>
              <a:buFontTx/>
              <a:buNone/>
              <a:tabLst/>
              <a:defRPr/>
            </a:pPr>
            <a:r>
              <a:rPr lang="de-DE" kern="0" dirty="0">
                <a:solidFill>
                  <a:srgbClr val="003366"/>
                </a:solidFill>
                <a:latin typeface="Arial"/>
              </a:rPr>
              <a:t>Sind wir für die Zukunft vorbereitet?...Abschwächung der Konjunktur, demografischer Wandel, Digitalisierung, Bildung, Infrastruktur, Protektionismus, Steuerwettbewerb…  </a:t>
            </a:r>
          </a:p>
          <a:p>
            <a:pPr marL="0" marR="0" lvl="0" indent="0" algn="l" defTabSz="958850" rtl="0" eaLnBrk="1" fontAlgn="base" latinLnBrk="0" hangingPunct="1">
              <a:lnSpc>
                <a:spcPts val="3988"/>
              </a:lnSpc>
              <a:spcBef>
                <a:spcPct val="0"/>
              </a:spcBef>
              <a:spcAft>
                <a:spcPct val="0"/>
              </a:spcAft>
              <a:buClrTx/>
              <a:buSzTx/>
              <a:buFontTx/>
              <a:buNone/>
              <a:tabLst/>
              <a:defRPr/>
            </a:pPr>
            <a:endParaRPr lang="de-DE" kern="0" dirty="0">
              <a:solidFill>
                <a:srgbClr val="003366"/>
              </a:solidFill>
              <a:latin typeface="Arial"/>
            </a:endParaRPr>
          </a:p>
          <a:p>
            <a:pPr marL="0" marR="0" lvl="0" indent="0" algn="ctr" defTabSz="958850" rtl="0" eaLnBrk="1" fontAlgn="base" latinLnBrk="0" hangingPunct="1">
              <a:lnSpc>
                <a:spcPts val="3988"/>
              </a:lnSpc>
              <a:spcBef>
                <a:spcPct val="0"/>
              </a:spcBef>
              <a:spcAft>
                <a:spcPct val="0"/>
              </a:spcAft>
              <a:buClrTx/>
              <a:buSzTx/>
              <a:buFontTx/>
              <a:buNone/>
              <a:tabLst/>
              <a:defRPr/>
            </a:pPr>
            <a:endParaRPr lang="de-DE" kern="0" dirty="0">
              <a:solidFill>
                <a:srgbClr val="003366"/>
              </a:solidFill>
              <a:latin typeface="Arial"/>
            </a:endParaRPr>
          </a:p>
          <a:p>
            <a:pPr marL="0" marR="0" lvl="0" indent="0" algn="ctr" defTabSz="958850" rtl="0" eaLnBrk="1" fontAlgn="base" latinLnBrk="0" hangingPunct="1">
              <a:lnSpc>
                <a:spcPts val="3988"/>
              </a:lnSpc>
              <a:spcBef>
                <a:spcPct val="0"/>
              </a:spcBef>
              <a:spcAft>
                <a:spcPct val="0"/>
              </a:spcAft>
              <a:buClrTx/>
              <a:buSzTx/>
              <a:buFontTx/>
              <a:buNone/>
              <a:tabLst/>
              <a:defRPr/>
            </a:pPr>
            <a:r>
              <a:rPr lang="de-DE" kern="0" dirty="0">
                <a:solidFill>
                  <a:srgbClr val="003366"/>
                </a:solidFill>
                <a:latin typeface="Arial"/>
              </a:rPr>
              <a:t>Wie wird der Gestaltungsspielraum genutzt? </a:t>
            </a:r>
          </a:p>
          <a:p>
            <a:pPr marL="0" marR="0" lvl="0" indent="0" algn="ctr" defTabSz="958850" rtl="0" eaLnBrk="1" fontAlgn="base" latinLnBrk="0" hangingPunct="1">
              <a:lnSpc>
                <a:spcPts val="3988"/>
              </a:lnSpc>
              <a:spcBef>
                <a:spcPct val="0"/>
              </a:spcBef>
              <a:spcAft>
                <a:spcPct val="0"/>
              </a:spcAft>
              <a:buClrTx/>
              <a:buSzTx/>
              <a:buFontTx/>
              <a:buNone/>
              <a:tabLst/>
              <a:defRPr/>
            </a:pPr>
            <a:r>
              <a:rPr lang="de-DE" kern="0" dirty="0">
                <a:solidFill>
                  <a:srgbClr val="003366"/>
                </a:solidFill>
                <a:latin typeface="Arial"/>
              </a:rPr>
              <a:t>Entlastungen, Reformen, Investitionen, Ausgaben?</a:t>
            </a:r>
          </a:p>
          <a:p>
            <a:pPr marL="0" marR="0" lvl="0" indent="0" algn="ctr" defTabSz="958850" rtl="0" eaLnBrk="1" fontAlgn="base" latinLnBrk="0" hangingPunct="1">
              <a:lnSpc>
                <a:spcPts val="3988"/>
              </a:lnSpc>
              <a:spcBef>
                <a:spcPct val="0"/>
              </a:spcBef>
              <a:spcAft>
                <a:spcPct val="0"/>
              </a:spcAft>
              <a:buClrTx/>
              <a:buSzTx/>
              <a:buFontTx/>
              <a:buNone/>
              <a:tabLst/>
              <a:defRPr/>
            </a:pPr>
            <a:r>
              <a:rPr lang="de-DE" kern="0" dirty="0">
                <a:solidFill>
                  <a:srgbClr val="003366"/>
                </a:solidFill>
                <a:latin typeface="Arial"/>
              </a:rPr>
              <a:t>Bremst die Schuldenbremse notwendige Investitionen aus?</a:t>
            </a:r>
          </a:p>
          <a:p>
            <a:pPr marL="0" marR="0" lvl="0" indent="0" algn="ctr" defTabSz="958850" rtl="0" eaLnBrk="1" fontAlgn="base" latinLnBrk="0" hangingPunct="1">
              <a:lnSpc>
                <a:spcPts val="3988"/>
              </a:lnSpc>
              <a:spcBef>
                <a:spcPct val="0"/>
              </a:spcBef>
              <a:spcAft>
                <a:spcPct val="0"/>
              </a:spcAft>
              <a:buClrTx/>
              <a:buSzTx/>
              <a:buFontTx/>
              <a:buNone/>
              <a:tabLst/>
              <a:defRPr/>
            </a:pPr>
            <a:endParaRPr lang="de-DE" b="0" kern="0" dirty="0">
              <a:solidFill>
                <a:srgbClr val="003366"/>
              </a:solidFill>
              <a:latin typeface="Arial"/>
            </a:endParaRPr>
          </a:p>
        </p:txBody>
      </p:sp>
      <p:sp>
        <p:nvSpPr>
          <p:cNvPr id="8" name="AutoShape 2"/>
          <p:cNvSpPr>
            <a:spLocks noChangeArrowheads="1"/>
          </p:cNvSpPr>
          <p:nvPr/>
        </p:nvSpPr>
        <p:spPr bwMode="auto">
          <a:xfrm>
            <a:off x="762068" y="97112"/>
            <a:ext cx="2374026" cy="484909"/>
          </a:xfrm>
          <a:prstGeom prst="homePlate">
            <a:avLst>
              <a:gd name="adj" fmla="val 28961"/>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a:t>
            </a:r>
          </a:p>
        </p:txBody>
      </p:sp>
      <p:sp>
        <p:nvSpPr>
          <p:cNvPr id="9" name="AutoShape 3"/>
          <p:cNvSpPr>
            <a:spLocks noChangeArrowheads="1"/>
          </p:cNvSpPr>
          <p:nvPr/>
        </p:nvSpPr>
        <p:spPr bwMode="auto">
          <a:xfrm>
            <a:off x="5344258" y="97112"/>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10"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12" name="AutoShape 3"/>
          <p:cNvSpPr>
            <a:spLocks noChangeArrowheads="1"/>
          </p:cNvSpPr>
          <p:nvPr/>
        </p:nvSpPr>
        <p:spPr bwMode="auto">
          <a:xfrm>
            <a:off x="3059391" y="94913"/>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sp>
        <p:nvSpPr>
          <p:cNvPr id="3" name="Foliennummernplatzhalter 2"/>
          <p:cNvSpPr>
            <a:spLocks noGrp="1"/>
          </p:cNvSpPr>
          <p:nvPr>
            <p:ph type="sldNum" sz="quarter" idx="12"/>
          </p:nvPr>
        </p:nvSpPr>
        <p:spPr/>
        <p:txBody>
          <a:bodyPr/>
          <a:lstStyle/>
          <a:p>
            <a:fld id="{7C4E3F5F-0227-435F-8610-B0DE4291B439}" type="slidenum">
              <a:rPr lang="de-DE" smtClean="0"/>
              <a:t>11</a:t>
            </a:fld>
            <a:endParaRPr lang="de-DE" dirty="0"/>
          </a:p>
        </p:txBody>
      </p:sp>
      <p:sp>
        <p:nvSpPr>
          <p:cNvPr id="13"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
        <p:nvSpPr>
          <p:cNvPr id="2" name="Textfeld 1">
            <a:extLst>
              <a:ext uri="{FF2B5EF4-FFF2-40B4-BE49-F238E27FC236}">
                <a16:creationId xmlns="" xmlns:a16="http://schemas.microsoft.com/office/drawing/2014/main" id="{615FA41C-F9B6-4F9F-8D4D-9BD030B93F79}"/>
              </a:ext>
            </a:extLst>
          </p:cNvPr>
          <p:cNvSpPr txBox="1"/>
          <p:nvPr/>
        </p:nvSpPr>
        <p:spPr>
          <a:xfrm rot="20548409">
            <a:off x="606636" y="2182349"/>
            <a:ext cx="9359664" cy="2123658"/>
          </a:xfrm>
          <a:prstGeom prst="rect">
            <a:avLst/>
          </a:prstGeom>
          <a:solidFill>
            <a:schemeClr val="bg1">
              <a:lumMod val="85000"/>
            </a:schemeClr>
          </a:solidFill>
        </p:spPr>
        <p:txBody>
          <a:bodyPr wrap="square" rtlCol="0">
            <a:spAutoFit/>
          </a:bodyPr>
          <a:lstStyle/>
          <a:p>
            <a:endParaRPr lang="en-US" dirty="0"/>
          </a:p>
          <a:p>
            <a:r>
              <a:rPr lang="en-US" sz="2400" dirty="0">
                <a:solidFill>
                  <a:srgbClr val="003366"/>
                </a:solidFill>
              </a:rPr>
              <a:t>Real public investment [in Germany] is increasing after a period of reduction, but more efforts are still needed to clear the large investment gap, particularly as regards </a:t>
            </a:r>
            <a:r>
              <a:rPr lang="en-US" sz="2400" b="1" dirty="0">
                <a:solidFill>
                  <a:srgbClr val="003366"/>
                </a:solidFill>
              </a:rPr>
              <a:t>investment in infrastructure and education</a:t>
            </a:r>
            <a:r>
              <a:rPr lang="en-US" sz="2400" dirty="0">
                <a:solidFill>
                  <a:srgbClr val="003366"/>
                </a:solidFill>
              </a:rPr>
              <a:t>.  EU-Commission, Feb 2019</a:t>
            </a:r>
          </a:p>
          <a:p>
            <a:endParaRPr lang="en-US" dirty="0"/>
          </a:p>
        </p:txBody>
      </p:sp>
    </p:spTree>
    <p:extLst>
      <p:ext uri="{BB962C8B-B14F-4D97-AF65-F5344CB8AC3E}">
        <p14:creationId xmlns:p14="http://schemas.microsoft.com/office/powerpoint/2010/main" val="117160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p:cNvSpPr txBox="1">
            <a:spLocks noChangeArrowheads="1"/>
          </p:cNvSpPr>
          <p:nvPr/>
        </p:nvSpPr>
        <p:spPr bwMode="auto">
          <a:xfrm>
            <a:off x="913954" y="737488"/>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r>
              <a:rPr lang="de-DE" kern="0" dirty="0">
                <a:solidFill>
                  <a:srgbClr val="003366"/>
                </a:solidFill>
                <a:latin typeface="Arial"/>
              </a:rPr>
              <a:t>Problem erkannt: Um sieben Uhr morgens zum Minister</a:t>
            </a:r>
            <a:endParaRPr kumimoji="0" lang="de-DE" sz="2800" b="0" i="0" u="none" strike="noStrike" kern="0" cap="none" spc="0" normalizeH="0" baseline="0" noProof="0" dirty="0">
              <a:ln>
                <a:noFill/>
              </a:ln>
              <a:solidFill>
                <a:srgbClr val="003366"/>
              </a:solidFill>
              <a:effectLst/>
              <a:uLnTx/>
              <a:uFillTx/>
              <a:latin typeface="Arial"/>
              <a:ea typeface="+mj-ea"/>
              <a:cs typeface="+mj-cs"/>
            </a:endParaRPr>
          </a:p>
        </p:txBody>
      </p:sp>
      <p:sp>
        <p:nvSpPr>
          <p:cNvPr id="7" name="AutoShape 2"/>
          <p:cNvSpPr>
            <a:spLocks noChangeArrowheads="1"/>
          </p:cNvSpPr>
          <p:nvPr/>
        </p:nvSpPr>
        <p:spPr bwMode="auto">
          <a:xfrm>
            <a:off x="762068" y="97112"/>
            <a:ext cx="2374026" cy="484909"/>
          </a:xfrm>
          <a:prstGeom prst="homePlate">
            <a:avLst>
              <a:gd name="adj" fmla="val 28961"/>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9" name="AutoShape 3"/>
          <p:cNvSpPr>
            <a:spLocks noChangeArrowheads="1"/>
          </p:cNvSpPr>
          <p:nvPr/>
        </p:nvSpPr>
        <p:spPr bwMode="auto">
          <a:xfrm>
            <a:off x="5344258" y="97112"/>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10"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12" name="AutoShape 3"/>
          <p:cNvSpPr>
            <a:spLocks noChangeArrowheads="1"/>
          </p:cNvSpPr>
          <p:nvPr/>
        </p:nvSpPr>
        <p:spPr bwMode="auto">
          <a:xfrm>
            <a:off x="3059391" y="94913"/>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Infrastruktur und Bildung</a:t>
            </a:r>
          </a:p>
        </p:txBody>
      </p:sp>
      <p:sp>
        <p:nvSpPr>
          <p:cNvPr id="4" name="Foliennummernplatzhalter 3"/>
          <p:cNvSpPr>
            <a:spLocks noGrp="1"/>
          </p:cNvSpPr>
          <p:nvPr>
            <p:ph type="sldNum" sz="quarter" idx="12"/>
          </p:nvPr>
        </p:nvSpPr>
        <p:spPr/>
        <p:txBody>
          <a:bodyPr/>
          <a:lstStyle/>
          <a:p>
            <a:fld id="{7C4E3F5F-0227-435F-8610-B0DE4291B439}" type="slidenum">
              <a:rPr lang="de-DE" smtClean="0"/>
              <a:t>12</a:t>
            </a:fld>
            <a:endParaRPr lang="de-DE" dirty="0"/>
          </a:p>
        </p:txBody>
      </p:sp>
      <p:sp>
        <p:nvSpPr>
          <p:cNvPr id="18" name="Textfeld 17"/>
          <p:cNvSpPr txBox="1"/>
          <p:nvPr/>
        </p:nvSpPr>
        <p:spPr>
          <a:xfrm>
            <a:off x="999242" y="1545996"/>
            <a:ext cx="7154944" cy="4401205"/>
          </a:xfrm>
          <a:prstGeom prst="rect">
            <a:avLst/>
          </a:prstGeom>
          <a:noFill/>
        </p:spPr>
        <p:txBody>
          <a:bodyPr wrap="square" rtlCol="0">
            <a:spAutoFit/>
          </a:bodyPr>
          <a:lstStyle/>
          <a:p>
            <a:r>
              <a:rPr lang="de-DE" sz="2000" dirty="0">
                <a:solidFill>
                  <a:srgbClr val="003366"/>
                </a:solidFill>
              </a:rPr>
              <a:t>Tagesschau, 15.01.2019: „So viel Druck auf die Bahn gab es selten. Allein die Uhrzeit könnte man als Signal lesen: </a:t>
            </a:r>
            <a:r>
              <a:rPr lang="de-DE" sz="2000" b="1" dirty="0">
                <a:solidFill>
                  <a:srgbClr val="003366"/>
                </a:solidFill>
              </a:rPr>
              <a:t>Bahnchef Lutz wurde für sieben Uhr morgens ins Verkehrsministerium einbestellt. </a:t>
            </a:r>
            <a:r>
              <a:rPr lang="de-DE" sz="2000" dirty="0">
                <a:solidFill>
                  <a:srgbClr val="003366"/>
                </a:solidFill>
              </a:rPr>
              <a:t>Dort formulierte man schon vorab sehr klare Erwartungen. Bei der</a:t>
            </a:r>
            <a:r>
              <a:rPr lang="de-DE" sz="2000" b="1" dirty="0">
                <a:solidFill>
                  <a:srgbClr val="003366"/>
                </a:solidFill>
              </a:rPr>
              <a:t> </a:t>
            </a:r>
            <a:r>
              <a:rPr lang="de-DE" sz="2000" dirty="0">
                <a:solidFill>
                  <a:srgbClr val="003366"/>
                </a:solidFill>
              </a:rPr>
              <a:t>Qualität müsse sich etwas tun, beim betrieblichen Ablauf, beim Service, sagte Ingo Starter, Sprecher des Verkehrsministeriums: "Züge müssen fahren, das ist ja mal ganz klar.„</a:t>
            </a:r>
          </a:p>
          <a:p>
            <a:endParaRPr lang="de-DE" sz="2000" dirty="0">
              <a:solidFill>
                <a:srgbClr val="003366"/>
              </a:solidFill>
            </a:endParaRPr>
          </a:p>
          <a:p>
            <a:r>
              <a:rPr lang="de-DE" sz="2000" dirty="0">
                <a:solidFill>
                  <a:srgbClr val="003366"/>
                </a:solidFill>
              </a:rPr>
              <a:t>Anton Hofreiter, der Fraktionsvorsitzende der Grünen im Bundestag, fasst zusammen:  zu wenig Geld für die Wartung von Zügen, zu wenig Investitionen in Gleise und Wagenmaterial investiert. Verantwortlich für das Desaster sei Scheuer (seit März 2018 Minister für Verkehr und digitale Infrastruktur).</a:t>
            </a:r>
            <a:endParaRPr lang="en-US" sz="2000" dirty="0">
              <a:solidFill>
                <a:srgbClr val="003366"/>
              </a:solidFill>
            </a:endParaRPr>
          </a:p>
        </p:txBody>
      </p:sp>
      <p:pic>
        <p:nvPicPr>
          <p:cNvPr id="19" name="Picture 2" descr="Ein Mann geht im Berliner Hauptbahnhof an einem ICE entlang. | Bildquelle: dp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4441" y="1543777"/>
            <a:ext cx="3465119" cy="1949130"/>
          </a:xfrm>
          <a:prstGeom prst="rect">
            <a:avLst/>
          </a:prstGeom>
          <a:noFill/>
          <a:extLst>
            <a:ext uri="{909E8E84-426E-40DD-AFC4-6F175D3DCCD1}">
              <a14:hiddenFill xmlns:a14="http://schemas.microsoft.com/office/drawing/2010/main">
                <a:solidFill>
                  <a:srgbClr val="FFFFFF"/>
                </a:solidFill>
              </a14:hiddenFill>
            </a:ext>
          </a:extLst>
        </p:spPr>
      </p:pic>
      <p:sp>
        <p:nvSpPr>
          <p:cNvPr id="13"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1186445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p:cNvSpPr txBox="1">
            <a:spLocks noChangeArrowheads="1"/>
          </p:cNvSpPr>
          <p:nvPr/>
        </p:nvSpPr>
        <p:spPr bwMode="auto">
          <a:xfrm>
            <a:off x="913954" y="737488"/>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endParaRPr kumimoji="0" lang="de-DE" sz="2800" b="0" i="0" u="none" strike="noStrike" kern="0" cap="none" spc="0" normalizeH="0" baseline="0" noProof="0" dirty="0">
              <a:ln>
                <a:noFill/>
              </a:ln>
              <a:solidFill>
                <a:srgbClr val="003366"/>
              </a:solidFill>
              <a:effectLst/>
              <a:uLnTx/>
              <a:uFillTx/>
              <a:latin typeface="Arial"/>
              <a:ea typeface="+mj-ea"/>
              <a:cs typeface="+mj-cs"/>
            </a:endParaRPr>
          </a:p>
        </p:txBody>
      </p:sp>
      <p:sp>
        <p:nvSpPr>
          <p:cNvPr id="7" name="AutoShape 2"/>
          <p:cNvSpPr>
            <a:spLocks noChangeArrowheads="1"/>
          </p:cNvSpPr>
          <p:nvPr/>
        </p:nvSpPr>
        <p:spPr bwMode="auto">
          <a:xfrm>
            <a:off x="762068" y="97112"/>
            <a:ext cx="2374026" cy="484909"/>
          </a:xfrm>
          <a:prstGeom prst="homePlate">
            <a:avLst>
              <a:gd name="adj" fmla="val 28961"/>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9" name="AutoShape 3"/>
          <p:cNvSpPr>
            <a:spLocks noChangeArrowheads="1"/>
          </p:cNvSpPr>
          <p:nvPr/>
        </p:nvSpPr>
        <p:spPr bwMode="auto">
          <a:xfrm>
            <a:off x="5344258" y="97112"/>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10"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12" name="AutoShape 3"/>
          <p:cNvSpPr>
            <a:spLocks noChangeArrowheads="1"/>
          </p:cNvSpPr>
          <p:nvPr/>
        </p:nvSpPr>
        <p:spPr bwMode="auto">
          <a:xfrm>
            <a:off x="3059391" y="94913"/>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Infrastruktur und Bildung</a:t>
            </a:r>
          </a:p>
        </p:txBody>
      </p:sp>
      <p:sp>
        <p:nvSpPr>
          <p:cNvPr id="4" name="Foliennummernplatzhalter 3"/>
          <p:cNvSpPr>
            <a:spLocks noGrp="1"/>
          </p:cNvSpPr>
          <p:nvPr>
            <p:ph type="sldNum" sz="quarter" idx="12"/>
          </p:nvPr>
        </p:nvSpPr>
        <p:spPr/>
        <p:txBody>
          <a:bodyPr/>
          <a:lstStyle/>
          <a:p>
            <a:fld id="{7C4E3F5F-0227-435F-8610-B0DE4291B439}" type="slidenum">
              <a:rPr lang="de-DE" smtClean="0"/>
              <a:t>13</a:t>
            </a:fld>
            <a:endParaRPr lang="de-DE" dirty="0"/>
          </a:p>
        </p:txBody>
      </p:sp>
      <p:sp>
        <p:nvSpPr>
          <p:cNvPr id="13"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pic>
        <p:nvPicPr>
          <p:cNvPr id="2" name="Grafik 1">
            <a:extLst>
              <a:ext uri="{FF2B5EF4-FFF2-40B4-BE49-F238E27FC236}">
                <a16:creationId xmlns="" xmlns:a16="http://schemas.microsoft.com/office/drawing/2014/main" id="{7FEF9879-A7D2-438A-BFE6-9805AE4B4123}"/>
              </a:ext>
            </a:extLst>
          </p:cNvPr>
          <p:cNvPicPr>
            <a:picLocks noChangeAspect="1"/>
          </p:cNvPicPr>
          <p:nvPr/>
        </p:nvPicPr>
        <p:blipFill>
          <a:blip r:embed="rId4"/>
          <a:stretch>
            <a:fillRect/>
          </a:stretch>
        </p:blipFill>
        <p:spPr>
          <a:xfrm>
            <a:off x="534473" y="2614316"/>
            <a:ext cx="12192000" cy="2700421"/>
          </a:xfrm>
          <a:prstGeom prst="rect">
            <a:avLst/>
          </a:prstGeom>
        </p:spPr>
      </p:pic>
      <p:pic>
        <p:nvPicPr>
          <p:cNvPr id="3" name="Grafik 2">
            <a:extLst>
              <a:ext uri="{FF2B5EF4-FFF2-40B4-BE49-F238E27FC236}">
                <a16:creationId xmlns="" xmlns:a16="http://schemas.microsoft.com/office/drawing/2014/main" id="{97E0C61F-3AB2-4085-A1B0-538EDB417537}"/>
              </a:ext>
            </a:extLst>
          </p:cNvPr>
          <p:cNvPicPr>
            <a:picLocks noChangeAspect="1"/>
          </p:cNvPicPr>
          <p:nvPr/>
        </p:nvPicPr>
        <p:blipFill>
          <a:blip r:embed="rId5"/>
          <a:stretch>
            <a:fillRect/>
          </a:stretch>
        </p:blipFill>
        <p:spPr>
          <a:xfrm>
            <a:off x="3059391" y="579822"/>
            <a:ext cx="6641205" cy="2205505"/>
          </a:xfrm>
          <a:prstGeom prst="rect">
            <a:avLst/>
          </a:prstGeom>
        </p:spPr>
      </p:pic>
      <p:pic>
        <p:nvPicPr>
          <p:cNvPr id="6" name="Grafik 5">
            <a:extLst>
              <a:ext uri="{FF2B5EF4-FFF2-40B4-BE49-F238E27FC236}">
                <a16:creationId xmlns="" xmlns:a16="http://schemas.microsoft.com/office/drawing/2014/main" id="{87914B5F-F869-4C42-A9E2-B123C86AA9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0961" y="737488"/>
            <a:ext cx="7620000" cy="5715000"/>
          </a:xfrm>
          <a:prstGeom prst="rect">
            <a:avLst/>
          </a:prstGeom>
        </p:spPr>
      </p:pic>
      <p:sp>
        <p:nvSpPr>
          <p:cNvPr id="5" name="Textfeld 4"/>
          <p:cNvSpPr txBox="1"/>
          <p:nvPr/>
        </p:nvSpPr>
        <p:spPr>
          <a:xfrm>
            <a:off x="534473" y="2785327"/>
            <a:ext cx="10398570" cy="646331"/>
          </a:xfrm>
          <a:prstGeom prst="rect">
            <a:avLst/>
          </a:prstGeom>
          <a:solidFill>
            <a:schemeClr val="accent3">
              <a:lumMod val="40000"/>
              <a:lumOff val="60000"/>
            </a:schemeClr>
          </a:solidFill>
        </p:spPr>
        <p:txBody>
          <a:bodyPr wrap="square" rtlCol="0">
            <a:spAutoFit/>
          </a:bodyPr>
          <a:lstStyle/>
          <a:p>
            <a:r>
              <a:rPr lang="en-US" sz="3600" dirty="0" err="1" smtClean="0">
                <a:solidFill>
                  <a:srgbClr val="003366"/>
                </a:solidFill>
              </a:rPr>
              <a:t>Haben</a:t>
            </a:r>
            <a:r>
              <a:rPr lang="en-US" sz="3600" dirty="0" smtClean="0">
                <a:solidFill>
                  <a:srgbClr val="003366"/>
                </a:solidFill>
              </a:rPr>
              <a:t> </a:t>
            </a:r>
            <a:r>
              <a:rPr lang="en-US" sz="3600" dirty="0" err="1" smtClean="0">
                <a:solidFill>
                  <a:srgbClr val="003366"/>
                </a:solidFill>
              </a:rPr>
              <a:t>wir</a:t>
            </a:r>
            <a:r>
              <a:rPr lang="en-US" sz="3600" dirty="0" smtClean="0">
                <a:solidFill>
                  <a:srgbClr val="003366"/>
                </a:solidFill>
              </a:rPr>
              <a:t> am </a:t>
            </a:r>
            <a:r>
              <a:rPr lang="en-US" sz="3600" dirty="0" err="1" smtClean="0">
                <a:solidFill>
                  <a:srgbClr val="003366"/>
                </a:solidFill>
              </a:rPr>
              <a:t>Ende</a:t>
            </a:r>
            <a:r>
              <a:rPr lang="en-US" sz="3600" dirty="0" smtClean="0">
                <a:solidFill>
                  <a:srgbClr val="003366"/>
                </a:solidFill>
              </a:rPr>
              <a:t> </a:t>
            </a:r>
            <a:r>
              <a:rPr lang="en-US" sz="3600" dirty="0" err="1" smtClean="0">
                <a:solidFill>
                  <a:srgbClr val="003366"/>
                </a:solidFill>
              </a:rPr>
              <a:t>ein</a:t>
            </a:r>
            <a:r>
              <a:rPr lang="en-US" sz="3600" dirty="0" smtClean="0">
                <a:solidFill>
                  <a:srgbClr val="003366"/>
                </a:solidFill>
              </a:rPr>
              <a:t> </a:t>
            </a:r>
            <a:r>
              <a:rPr lang="en-US" sz="3600" dirty="0" err="1" smtClean="0">
                <a:solidFill>
                  <a:srgbClr val="003366"/>
                </a:solidFill>
              </a:rPr>
              <a:t>Ausgabenproblem</a:t>
            </a:r>
            <a:r>
              <a:rPr lang="en-US" sz="3600" dirty="0" smtClean="0">
                <a:solidFill>
                  <a:srgbClr val="003366"/>
                </a:solidFill>
              </a:rPr>
              <a:t>?</a:t>
            </a:r>
            <a:endParaRPr lang="en-US" sz="3600" dirty="0">
              <a:solidFill>
                <a:srgbClr val="003366"/>
              </a:solidFill>
            </a:endParaRPr>
          </a:p>
        </p:txBody>
      </p:sp>
    </p:spTree>
    <p:extLst>
      <p:ext uri="{BB962C8B-B14F-4D97-AF65-F5344CB8AC3E}">
        <p14:creationId xmlns:p14="http://schemas.microsoft.com/office/powerpoint/2010/main" val="195023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Bildergebnis für schumpeter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p:cNvSpPr txBox="1">
            <a:spLocks noChangeArrowheads="1"/>
          </p:cNvSpPr>
          <p:nvPr/>
        </p:nvSpPr>
        <p:spPr bwMode="auto">
          <a:xfrm>
            <a:off x="913954" y="737488"/>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r>
              <a:rPr lang="de-DE" kern="0" dirty="0">
                <a:solidFill>
                  <a:srgbClr val="003366"/>
                </a:solidFill>
                <a:latin typeface="Arial"/>
              </a:rPr>
              <a:t>Entwicklung der Ausgaben für Bildung </a:t>
            </a:r>
            <a:endParaRPr kumimoji="0" lang="de-DE" sz="2800" i="0" u="none" strike="noStrike" kern="0" cap="none" spc="0" normalizeH="0" baseline="0" noProof="0" dirty="0">
              <a:ln>
                <a:noFill/>
              </a:ln>
              <a:solidFill>
                <a:srgbClr val="003366"/>
              </a:solidFill>
              <a:effectLst/>
              <a:uLnTx/>
              <a:uFillTx/>
              <a:latin typeface="Arial"/>
              <a:ea typeface="+mj-ea"/>
              <a:cs typeface="+mj-cs"/>
            </a:endParaRPr>
          </a:p>
        </p:txBody>
      </p:sp>
      <p:graphicFrame>
        <p:nvGraphicFramePr>
          <p:cNvPr id="2" name="Tabelle 1"/>
          <p:cNvGraphicFramePr>
            <a:graphicFrameLocks noGrp="1"/>
          </p:cNvGraphicFramePr>
          <p:nvPr>
            <p:extLst>
              <p:ext uri="{D42A27DB-BD31-4B8C-83A1-F6EECF244321}">
                <p14:modId xmlns:p14="http://schemas.microsoft.com/office/powerpoint/2010/main" val="1936724012"/>
              </p:ext>
            </p:extLst>
          </p:nvPr>
        </p:nvGraphicFramePr>
        <p:xfrm>
          <a:off x="959161" y="2290889"/>
          <a:ext cx="9774621" cy="2690614"/>
        </p:xfrm>
        <a:graphic>
          <a:graphicData uri="http://schemas.openxmlformats.org/drawingml/2006/table">
            <a:tbl>
              <a:tblPr firstRow="1" bandRow="1">
                <a:effectLst/>
                <a:tableStyleId>{5C22544A-7EE6-4342-B048-85BDC9FD1C3A}</a:tableStyleId>
              </a:tblPr>
              <a:tblGrid>
                <a:gridCol w="5053198">
                  <a:extLst>
                    <a:ext uri="{9D8B030D-6E8A-4147-A177-3AD203B41FA5}">
                      <a16:colId xmlns="" xmlns:a16="http://schemas.microsoft.com/office/drawing/2014/main" val="20000"/>
                    </a:ext>
                  </a:extLst>
                </a:gridCol>
                <a:gridCol w="833692">
                  <a:extLst>
                    <a:ext uri="{9D8B030D-6E8A-4147-A177-3AD203B41FA5}">
                      <a16:colId xmlns="" xmlns:a16="http://schemas.microsoft.com/office/drawing/2014/main" val="20001"/>
                    </a:ext>
                  </a:extLst>
                </a:gridCol>
                <a:gridCol w="901750">
                  <a:extLst>
                    <a:ext uri="{9D8B030D-6E8A-4147-A177-3AD203B41FA5}">
                      <a16:colId xmlns="" xmlns:a16="http://schemas.microsoft.com/office/drawing/2014/main" val="20002"/>
                    </a:ext>
                  </a:extLst>
                </a:gridCol>
                <a:gridCol w="859213">
                  <a:extLst>
                    <a:ext uri="{9D8B030D-6E8A-4147-A177-3AD203B41FA5}">
                      <a16:colId xmlns="" xmlns:a16="http://schemas.microsoft.com/office/drawing/2014/main" val="20003"/>
                    </a:ext>
                  </a:extLst>
                </a:gridCol>
                <a:gridCol w="731607">
                  <a:extLst>
                    <a:ext uri="{9D8B030D-6E8A-4147-A177-3AD203B41FA5}">
                      <a16:colId xmlns="" xmlns:a16="http://schemas.microsoft.com/office/drawing/2014/main" val="20004"/>
                    </a:ext>
                  </a:extLst>
                </a:gridCol>
                <a:gridCol w="1395161">
                  <a:extLst>
                    <a:ext uri="{9D8B030D-6E8A-4147-A177-3AD203B41FA5}">
                      <a16:colId xmlns="" xmlns:a16="http://schemas.microsoft.com/office/drawing/2014/main" val="20005"/>
                    </a:ext>
                  </a:extLst>
                </a:gridCol>
              </a:tblGrid>
              <a:tr h="407766">
                <a:tc>
                  <a:txBody>
                    <a:bodyPr/>
                    <a:lstStyle/>
                    <a:p>
                      <a:r>
                        <a:rPr lang="de-DE" dirty="0">
                          <a:solidFill>
                            <a:schemeClr val="bg1"/>
                          </a:solidFill>
                        </a:rPr>
                        <a:t>Ausgewählte Mehrausgaben</a:t>
                      </a:r>
                      <a:r>
                        <a:rPr lang="de-DE" baseline="0" dirty="0">
                          <a:solidFill>
                            <a:schemeClr val="bg1"/>
                          </a:solidFill>
                        </a:rPr>
                        <a:t> in Mrd. €</a:t>
                      </a:r>
                      <a:endParaRPr lang="de-DE" dirty="0">
                        <a:solidFill>
                          <a:schemeClr val="bg1"/>
                        </a:solidFill>
                      </a:endParaRPr>
                    </a:p>
                  </a:txBody>
                  <a:tcPr anchor="ctr">
                    <a:lnB w="12700" cap="flat" cmpd="sng" algn="ctr">
                      <a:solidFill>
                        <a:schemeClr val="tx1"/>
                      </a:solidFill>
                      <a:prstDash val="solid"/>
                      <a:round/>
                      <a:headEnd type="none" w="med" len="med"/>
                      <a:tailEnd type="none" w="med" len="med"/>
                    </a:lnB>
                    <a:solidFill>
                      <a:srgbClr val="003366"/>
                    </a:solidFill>
                  </a:tcPr>
                </a:tc>
                <a:tc>
                  <a:txBody>
                    <a:bodyPr/>
                    <a:lstStyle/>
                    <a:p>
                      <a:pPr algn="ctr"/>
                      <a:r>
                        <a:rPr lang="de-DE" dirty="0"/>
                        <a:t>2019</a:t>
                      </a:r>
                    </a:p>
                  </a:txBody>
                  <a:tcPr anchor="ctr">
                    <a:lnB w="12700" cap="flat" cmpd="sng" algn="ctr">
                      <a:solidFill>
                        <a:schemeClr val="tx1"/>
                      </a:solidFill>
                      <a:prstDash val="solid"/>
                      <a:round/>
                      <a:headEnd type="none" w="med" len="med"/>
                      <a:tailEnd type="none" w="med" len="med"/>
                    </a:lnB>
                    <a:solidFill>
                      <a:srgbClr val="003366"/>
                    </a:solidFill>
                  </a:tcPr>
                </a:tc>
                <a:tc>
                  <a:txBody>
                    <a:bodyPr/>
                    <a:lstStyle/>
                    <a:p>
                      <a:pPr algn="ctr"/>
                      <a:r>
                        <a:rPr lang="de-DE" dirty="0"/>
                        <a:t>2020</a:t>
                      </a:r>
                    </a:p>
                  </a:txBody>
                  <a:tcPr anchor="ctr">
                    <a:lnB w="12700" cap="flat" cmpd="sng" algn="ctr">
                      <a:solidFill>
                        <a:schemeClr val="tx1"/>
                      </a:solidFill>
                      <a:prstDash val="solid"/>
                      <a:round/>
                      <a:headEnd type="none" w="med" len="med"/>
                      <a:tailEnd type="none" w="med" len="med"/>
                    </a:lnB>
                    <a:solidFill>
                      <a:srgbClr val="003366"/>
                    </a:solidFill>
                  </a:tcPr>
                </a:tc>
                <a:tc>
                  <a:txBody>
                    <a:bodyPr/>
                    <a:lstStyle/>
                    <a:p>
                      <a:pPr algn="ctr"/>
                      <a:r>
                        <a:rPr lang="de-DE" dirty="0"/>
                        <a:t>2021</a:t>
                      </a:r>
                    </a:p>
                  </a:txBody>
                  <a:tcPr anchor="ctr">
                    <a:lnB w="12700" cap="flat" cmpd="sng" algn="ctr">
                      <a:solidFill>
                        <a:schemeClr val="tx1"/>
                      </a:solidFill>
                      <a:prstDash val="solid"/>
                      <a:round/>
                      <a:headEnd type="none" w="med" len="med"/>
                      <a:tailEnd type="none" w="med" len="med"/>
                    </a:lnB>
                    <a:solidFill>
                      <a:srgbClr val="003366"/>
                    </a:solidFill>
                  </a:tcPr>
                </a:tc>
                <a:tc>
                  <a:txBody>
                    <a:bodyPr/>
                    <a:lstStyle/>
                    <a:p>
                      <a:pPr algn="ctr"/>
                      <a:r>
                        <a:rPr lang="de-DE" dirty="0"/>
                        <a:t>2022</a:t>
                      </a:r>
                    </a:p>
                  </a:txBody>
                  <a:tcPr anchor="ctr">
                    <a:lnB w="12700" cap="flat" cmpd="sng" algn="ctr">
                      <a:solidFill>
                        <a:schemeClr val="tx1"/>
                      </a:solidFill>
                      <a:prstDash val="solid"/>
                      <a:round/>
                      <a:headEnd type="none" w="med" len="med"/>
                      <a:tailEnd type="none" w="med" len="med"/>
                    </a:lnB>
                    <a:solidFill>
                      <a:srgbClr val="003366"/>
                    </a:solidFill>
                  </a:tcPr>
                </a:tc>
                <a:tc>
                  <a:txBody>
                    <a:bodyPr/>
                    <a:lstStyle/>
                    <a:p>
                      <a:pPr algn="ctr"/>
                      <a:r>
                        <a:rPr lang="de-DE" dirty="0"/>
                        <a:t>∑ 2019-2022</a:t>
                      </a:r>
                    </a:p>
                  </a:txBody>
                  <a:tcPr anchor="ctr">
                    <a:lnB w="12700" cap="flat" cmpd="sng" algn="ctr">
                      <a:solidFill>
                        <a:schemeClr val="tx1"/>
                      </a:solidFill>
                      <a:prstDash val="solid"/>
                      <a:round/>
                      <a:headEnd type="none" w="med" len="med"/>
                      <a:tailEnd type="none" w="med" len="med"/>
                    </a:lnB>
                    <a:solidFill>
                      <a:srgbClr val="003366"/>
                    </a:solidFill>
                  </a:tcPr>
                </a:tc>
                <a:extLst>
                  <a:ext uri="{0D108BD9-81ED-4DB2-BD59-A6C34878D82A}">
                    <a16:rowId xmlns="" xmlns:a16="http://schemas.microsoft.com/office/drawing/2014/main" val="10000"/>
                  </a:ext>
                </a:extLst>
              </a:tr>
              <a:tr h="308741">
                <a:tc>
                  <a:txBody>
                    <a:bodyPr/>
                    <a:lstStyle/>
                    <a:p>
                      <a:r>
                        <a:rPr lang="de-DE" dirty="0"/>
                        <a:t>Ganztagsbetreuung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lang="de-DE"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r"/>
                      <a:r>
                        <a:rPr lang="de-DE"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61354">
                <a:tc>
                  <a:txBody>
                    <a:bodyPr/>
                    <a:lstStyle/>
                    <a:p>
                      <a:r>
                        <a:rPr lang="de-DE" dirty="0"/>
                        <a:t>BAföG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DE" dirty="0"/>
                        <a:t>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DE" dirty="0"/>
                        <a:t>0,44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DE" dirty="0"/>
                        <a:t>0,45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DE" dirty="0"/>
                        <a:t>0,45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DE" dirty="0"/>
                        <a:t>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61354">
                <a:tc>
                  <a:txBody>
                    <a:bodyPr/>
                    <a:lstStyle/>
                    <a:p>
                      <a:r>
                        <a:rPr lang="de-DE" dirty="0"/>
                        <a:t>Hochschulpakt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DE" dirty="0"/>
                        <a:t>0,60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DE" dirty="0"/>
                        <a:t>0,60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DE" dirty="0"/>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61354">
                <a:tc>
                  <a:txBody>
                    <a:bodyPr/>
                    <a:lstStyle/>
                    <a:p>
                      <a:r>
                        <a:rPr lang="de-DE" dirty="0"/>
                        <a:t>Kindergärten (Gebühren und Qualität)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DE" dirty="0"/>
                        <a:t>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DE"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DE"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DE"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DE" dirty="0"/>
                        <a:t>5,50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409904">
                <a:tc>
                  <a:txBody>
                    <a:bodyPr/>
                    <a:lstStyle/>
                    <a:p>
                      <a:r>
                        <a:rPr lang="de-DE" dirty="0" err="1"/>
                        <a:t>DigitalPakt</a:t>
                      </a:r>
                      <a:r>
                        <a:rPr lang="de-DE" dirty="0"/>
                        <a:t> Schule (Mit Änderung des GG!!!)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de-DE"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de-DE"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de-DE"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de-DE"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de-DE" dirty="0"/>
                        <a:t>3,50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409904">
                <a:tc>
                  <a:txBody>
                    <a:bodyPr/>
                    <a:lstStyle/>
                    <a:p>
                      <a:r>
                        <a:rPr lang="de-DE" dirty="0"/>
                        <a:t>Anteil 3,5%-Ziel Forschung und Entwicklung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DE" dirty="0"/>
                        <a:t>0,38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de-DE" dirty="0"/>
                        <a:t>0,68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de-DE" dirty="0"/>
                        <a:t>0,88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de-DE" dirty="0"/>
                        <a:t>0,87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de-DE" dirty="0"/>
                        <a:t>2,81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sp>
        <p:nvSpPr>
          <p:cNvPr id="8" name="Rechteck 7"/>
          <p:cNvSpPr/>
          <p:nvPr/>
        </p:nvSpPr>
        <p:spPr>
          <a:xfrm>
            <a:off x="959161" y="6121859"/>
            <a:ext cx="9774621" cy="646331"/>
          </a:xfrm>
          <a:prstGeom prst="rect">
            <a:avLst/>
          </a:prstGeom>
        </p:spPr>
        <p:txBody>
          <a:bodyPr wrap="square">
            <a:spAutoFit/>
          </a:bodyPr>
          <a:lstStyle/>
          <a:p>
            <a:r>
              <a:rPr lang="de-DE" sz="1200" dirty="0"/>
              <a:t>Quelle: Bundesministerium der Finanzen, Eckwertebeschluss der Bundesregierung zum Regierungsentwurf des Bundeshaushalts 2019 und zum Finanzplan                 </a:t>
            </a:r>
          </a:p>
          <a:p>
            <a:r>
              <a:rPr lang="de-DE" sz="1200" dirty="0"/>
              <a:t>             2018 bis 2022, April 2018; Finanzbericht 2019, August 2018; Bundesministerium für Bildung und Forschung, </a:t>
            </a:r>
            <a:r>
              <a:rPr lang="de-DE" sz="1200" dirty="0" err="1"/>
              <a:t>DigitalPakt</a:t>
            </a:r>
            <a:r>
              <a:rPr lang="de-DE" sz="1200" dirty="0"/>
              <a:t> Schule, 11.7.2018.</a:t>
            </a:r>
          </a:p>
          <a:p>
            <a:r>
              <a:rPr lang="de-DE" sz="1200" dirty="0"/>
              <a:t>              </a:t>
            </a:r>
          </a:p>
        </p:txBody>
      </p:sp>
      <p:sp>
        <p:nvSpPr>
          <p:cNvPr id="7" name="AutoShape 2"/>
          <p:cNvSpPr>
            <a:spLocks noChangeArrowheads="1"/>
          </p:cNvSpPr>
          <p:nvPr/>
        </p:nvSpPr>
        <p:spPr bwMode="auto">
          <a:xfrm>
            <a:off x="762068" y="97112"/>
            <a:ext cx="2374026" cy="484909"/>
          </a:xfrm>
          <a:prstGeom prst="homePlate">
            <a:avLst>
              <a:gd name="adj" fmla="val 28961"/>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9" name="AutoShape 3"/>
          <p:cNvSpPr>
            <a:spLocks noChangeArrowheads="1"/>
          </p:cNvSpPr>
          <p:nvPr/>
        </p:nvSpPr>
        <p:spPr bwMode="auto">
          <a:xfrm>
            <a:off x="5344258" y="97112"/>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10"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12" name="AutoShape 3"/>
          <p:cNvSpPr>
            <a:spLocks noChangeArrowheads="1"/>
          </p:cNvSpPr>
          <p:nvPr/>
        </p:nvSpPr>
        <p:spPr bwMode="auto">
          <a:xfrm>
            <a:off x="3059391" y="94913"/>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Infrastruktur und Bildung</a:t>
            </a:r>
          </a:p>
        </p:txBody>
      </p:sp>
      <p:sp>
        <p:nvSpPr>
          <p:cNvPr id="14" name="Textplatzhalter 1"/>
          <p:cNvSpPr txBox="1">
            <a:spLocks/>
          </p:cNvSpPr>
          <p:nvPr>
            <p:custDataLst>
              <p:tags r:id="rId1"/>
            </p:custDataLst>
          </p:nvPr>
        </p:nvSpPr>
        <p:spPr bwMode="gray">
          <a:xfrm>
            <a:off x="651641" y="1345434"/>
            <a:ext cx="10741573" cy="2290762"/>
          </a:xfrm>
          <a:prstGeom prst="rect">
            <a:avLst/>
          </a:prstGeom>
        </p:spPr>
        <p:txBody>
          <a:bodyPr vert="horz" lIns="0" tIns="0" rIns="0" bIns="0" rtlCol="0">
            <a:noAutofit/>
          </a:bodyPr>
          <a:lstStyle>
            <a:defPPr>
              <a:defRPr lang="de-DE"/>
            </a:defPPr>
            <a:lvl1pPr indent="0">
              <a:spcBef>
                <a:spcPts val="600"/>
              </a:spcBef>
              <a:spcAft>
                <a:spcPts val="300"/>
              </a:spcAft>
              <a:buFont typeface="Arial" pitchFamily="34" charset="0"/>
              <a:buNone/>
              <a:defRPr sz="1600" b="1">
                <a:solidFill>
                  <a:srgbClr val="444B52"/>
                </a:solidFill>
              </a:defRPr>
            </a:lvl1pPr>
            <a:lvl2pPr marL="0" lvl="1" indent="0">
              <a:spcBef>
                <a:spcPts val="300"/>
              </a:spcBef>
              <a:spcAft>
                <a:spcPts val="0"/>
              </a:spcAft>
              <a:buFont typeface="Arial" pitchFamily="34" charset="0"/>
              <a:buNone/>
              <a:defRPr sz="1600">
                <a:solidFill>
                  <a:srgbClr val="444B52"/>
                </a:solidFill>
              </a:defRPr>
            </a:lvl2pPr>
            <a:lvl3pPr marL="216000" lvl="2" indent="-180000">
              <a:spcBef>
                <a:spcPts val="300"/>
              </a:spcBef>
              <a:spcAft>
                <a:spcPts val="0"/>
              </a:spcAft>
              <a:buFont typeface="Arial" pitchFamily="34" charset="0"/>
              <a:buChar char="•"/>
              <a:defRPr sz="1600">
                <a:solidFill>
                  <a:srgbClr val="444B52"/>
                </a:solidFill>
              </a:defRPr>
            </a:lvl3pPr>
            <a:lvl4pPr marL="432000" lvl="3" indent="-180000">
              <a:spcBef>
                <a:spcPts val="0"/>
              </a:spcBef>
              <a:spcAft>
                <a:spcPts val="0"/>
              </a:spcAft>
              <a:buFont typeface="Arial" pitchFamily="34" charset="0"/>
              <a:buChar char="-"/>
              <a:defRPr sz="1600">
                <a:solidFill>
                  <a:srgbClr val="444B52"/>
                </a:solidFill>
              </a:defRPr>
            </a:lvl4pPr>
            <a:lvl5pPr marL="648000" lvl="4" indent="-180000">
              <a:spcBef>
                <a:spcPts val="0"/>
              </a:spcBef>
              <a:spcAft>
                <a:spcPts val="0"/>
              </a:spcAft>
              <a:buFont typeface="Arial" pitchFamily="34" charset="0"/>
              <a:buChar char="-"/>
              <a:defRPr sz="1600">
                <a:solidFill>
                  <a:srgbClr val="444B52"/>
                </a:solidFill>
              </a:defRPr>
            </a:lvl5pPr>
            <a:lvl6pPr marL="648000" lvl="5" indent="-180000">
              <a:spcBef>
                <a:spcPts val="0"/>
              </a:spcBef>
              <a:spcAft>
                <a:spcPts val="0"/>
              </a:spcAft>
              <a:buFont typeface="Arial" pitchFamily="34" charset="0"/>
              <a:buChar char="-"/>
              <a:defRPr sz="1600" baseline="0">
                <a:solidFill>
                  <a:srgbClr val="444B52"/>
                </a:solidFill>
              </a:defRPr>
            </a:lvl6pPr>
            <a:lvl7pPr marL="648000" lvl="6" indent="-180000">
              <a:spcBef>
                <a:spcPts val="0"/>
              </a:spcBef>
              <a:spcAft>
                <a:spcPts val="0"/>
              </a:spcAft>
              <a:buFont typeface="Arial" pitchFamily="34" charset="0"/>
              <a:buChar char="-"/>
              <a:defRPr sz="1600" baseline="0">
                <a:solidFill>
                  <a:srgbClr val="444B52"/>
                </a:solidFill>
              </a:defRPr>
            </a:lvl7pPr>
            <a:lvl8pPr marL="648000" lvl="7" indent="-180000">
              <a:spcBef>
                <a:spcPts val="0"/>
              </a:spcBef>
              <a:spcAft>
                <a:spcPts val="0"/>
              </a:spcAft>
              <a:buFont typeface="Arial" pitchFamily="34" charset="0"/>
              <a:buChar char="-"/>
              <a:defRPr sz="1600" baseline="0">
                <a:solidFill>
                  <a:srgbClr val="444B52"/>
                </a:solidFill>
              </a:defRPr>
            </a:lvl8pPr>
            <a:lvl9pPr marL="648000" lvl="8" indent="-180000">
              <a:spcBef>
                <a:spcPts val="0"/>
              </a:spcBef>
              <a:spcAft>
                <a:spcPts val="0"/>
              </a:spcAft>
              <a:buFont typeface="Arial" pitchFamily="34" charset="0"/>
              <a:buChar char="-"/>
              <a:defRPr sz="1600" baseline="0">
                <a:solidFill>
                  <a:srgbClr val="444B52"/>
                </a:solidFill>
              </a:defRPr>
            </a:lvl9pPr>
          </a:lstStyle>
          <a:p>
            <a:pPr lvl="4">
              <a:buFont typeface="Symbol" panose="05050102010706020507" pitchFamily="18" charset="2"/>
              <a:buChar char="-"/>
            </a:pPr>
            <a:endParaRPr lang="de-DE" sz="1800" dirty="0">
              <a:solidFill>
                <a:srgbClr val="003366"/>
              </a:solidFill>
              <a:latin typeface="Arial" panose="020B0604020202020204" pitchFamily="34" charset="0"/>
              <a:cs typeface="Arial" panose="020B0604020202020204" pitchFamily="34" charset="0"/>
            </a:endParaRPr>
          </a:p>
          <a:p>
            <a:pPr marL="252000" lvl="3" indent="0">
              <a:buNone/>
            </a:pPr>
            <a:endParaRPr lang="de-DE" sz="1800" dirty="0">
              <a:solidFill>
                <a:srgbClr val="003366"/>
              </a:solidFill>
              <a:latin typeface="Arial" panose="020B0604020202020204" pitchFamily="34" charset="0"/>
              <a:cs typeface="Arial" panose="020B0604020202020204" pitchFamily="34" charset="0"/>
            </a:endParaRPr>
          </a:p>
        </p:txBody>
      </p:sp>
      <p:sp>
        <p:nvSpPr>
          <p:cNvPr id="3" name="Fußzeilenplatzhalter 2"/>
          <p:cNvSpPr>
            <a:spLocks noGrp="1"/>
          </p:cNvSpPr>
          <p:nvPr>
            <p:ph type="ftr" sz="quarter" idx="11"/>
          </p:nvPr>
        </p:nvSpPr>
        <p:spPr>
          <a:xfrm>
            <a:off x="838898" y="6441193"/>
            <a:ext cx="9999677" cy="365125"/>
          </a:xfrm>
        </p:spPr>
        <p:txBody>
          <a:bodyPr/>
          <a:lstStyle/>
          <a:p>
            <a:r>
              <a:rPr lang="de-DE" dirty="0"/>
              <a:t>Finanzgerichtstag Köln| 21. Januar 2019 |  Prof. Dr. Kerstin Schneider</a:t>
            </a:r>
          </a:p>
        </p:txBody>
      </p:sp>
      <p:sp>
        <p:nvSpPr>
          <p:cNvPr id="4" name="Foliennummernplatzhalter 3"/>
          <p:cNvSpPr>
            <a:spLocks noGrp="1"/>
          </p:cNvSpPr>
          <p:nvPr>
            <p:ph type="sldNum" sz="quarter" idx="12"/>
          </p:nvPr>
        </p:nvSpPr>
        <p:spPr/>
        <p:txBody>
          <a:bodyPr/>
          <a:lstStyle/>
          <a:p>
            <a:fld id="{7C4E3F5F-0227-435F-8610-B0DE4291B439}" type="slidenum">
              <a:rPr lang="de-DE" smtClean="0"/>
              <a:t>14</a:t>
            </a:fld>
            <a:endParaRPr lang="de-DE" dirty="0"/>
          </a:p>
        </p:txBody>
      </p:sp>
    </p:spTree>
    <p:extLst>
      <p:ext uri="{BB962C8B-B14F-4D97-AF65-F5344CB8AC3E}">
        <p14:creationId xmlns:p14="http://schemas.microsoft.com/office/powerpoint/2010/main" val="2897463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Bildergebnis für schumpeter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p:cNvSpPr txBox="1">
            <a:spLocks noChangeArrowheads="1"/>
          </p:cNvSpPr>
          <p:nvPr/>
        </p:nvSpPr>
        <p:spPr bwMode="auto">
          <a:xfrm>
            <a:off x="913954" y="737488"/>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r>
              <a:rPr lang="de-DE" kern="0" dirty="0">
                <a:solidFill>
                  <a:srgbClr val="003366"/>
                </a:solidFill>
                <a:latin typeface="Arial"/>
              </a:rPr>
              <a:t>Demografischer Wandel und Rentenversicherung </a:t>
            </a:r>
            <a:endParaRPr kumimoji="0" lang="de-DE" sz="2800" b="0" i="0" u="none" strike="noStrike" kern="0" cap="none" spc="0" normalizeH="0" baseline="0" noProof="0" dirty="0">
              <a:ln>
                <a:noFill/>
              </a:ln>
              <a:solidFill>
                <a:srgbClr val="003366"/>
              </a:solidFill>
              <a:effectLst/>
              <a:uLnTx/>
              <a:uFillTx/>
              <a:latin typeface="Arial"/>
              <a:ea typeface="+mj-ea"/>
              <a:cs typeface="+mj-cs"/>
            </a:endParaRPr>
          </a:p>
        </p:txBody>
      </p:sp>
      <p:graphicFrame>
        <p:nvGraphicFramePr>
          <p:cNvPr id="2" name="Tabelle 1"/>
          <p:cNvGraphicFramePr>
            <a:graphicFrameLocks noGrp="1"/>
          </p:cNvGraphicFramePr>
          <p:nvPr>
            <p:extLst/>
          </p:nvPr>
        </p:nvGraphicFramePr>
        <p:xfrm>
          <a:off x="893925" y="3429000"/>
          <a:ext cx="10269943" cy="2815410"/>
        </p:xfrm>
        <a:graphic>
          <a:graphicData uri="http://schemas.openxmlformats.org/drawingml/2006/table">
            <a:tbl>
              <a:tblPr firstRow="1" bandRow="1">
                <a:effectLst/>
                <a:tableStyleId>{5C22544A-7EE6-4342-B048-85BDC9FD1C3A}</a:tableStyleId>
              </a:tblPr>
              <a:tblGrid>
                <a:gridCol w="4620514">
                  <a:extLst>
                    <a:ext uri="{9D8B030D-6E8A-4147-A177-3AD203B41FA5}">
                      <a16:colId xmlns="" xmlns:a16="http://schemas.microsoft.com/office/drawing/2014/main" val="20000"/>
                    </a:ext>
                  </a:extLst>
                </a:gridCol>
                <a:gridCol w="1008628">
                  <a:extLst>
                    <a:ext uri="{9D8B030D-6E8A-4147-A177-3AD203B41FA5}">
                      <a16:colId xmlns="" xmlns:a16="http://schemas.microsoft.com/office/drawing/2014/main" val="20001"/>
                    </a:ext>
                  </a:extLst>
                </a:gridCol>
                <a:gridCol w="1008628">
                  <a:extLst>
                    <a:ext uri="{9D8B030D-6E8A-4147-A177-3AD203B41FA5}">
                      <a16:colId xmlns="" xmlns:a16="http://schemas.microsoft.com/office/drawing/2014/main" val="20002"/>
                    </a:ext>
                  </a:extLst>
                </a:gridCol>
                <a:gridCol w="1008628">
                  <a:extLst>
                    <a:ext uri="{9D8B030D-6E8A-4147-A177-3AD203B41FA5}">
                      <a16:colId xmlns="" xmlns:a16="http://schemas.microsoft.com/office/drawing/2014/main" val="20003"/>
                    </a:ext>
                  </a:extLst>
                </a:gridCol>
                <a:gridCol w="1008628">
                  <a:extLst>
                    <a:ext uri="{9D8B030D-6E8A-4147-A177-3AD203B41FA5}">
                      <a16:colId xmlns="" xmlns:a16="http://schemas.microsoft.com/office/drawing/2014/main" val="20004"/>
                    </a:ext>
                  </a:extLst>
                </a:gridCol>
                <a:gridCol w="1614917">
                  <a:extLst>
                    <a:ext uri="{9D8B030D-6E8A-4147-A177-3AD203B41FA5}">
                      <a16:colId xmlns="" xmlns:a16="http://schemas.microsoft.com/office/drawing/2014/main" val="20005"/>
                    </a:ext>
                  </a:extLst>
                </a:gridCol>
              </a:tblGrid>
              <a:tr h="469235">
                <a:tc>
                  <a:txBody>
                    <a:bodyPr/>
                    <a:lstStyle/>
                    <a:p>
                      <a:r>
                        <a:rPr lang="de-DE" dirty="0">
                          <a:solidFill>
                            <a:schemeClr val="bg1"/>
                          </a:solidFill>
                        </a:rPr>
                        <a:t>Ausgaben</a:t>
                      </a:r>
                      <a:r>
                        <a:rPr lang="de-DE" baseline="0" dirty="0">
                          <a:solidFill>
                            <a:schemeClr val="bg1"/>
                          </a:solidFill>
                        </a:rPr>
                        <a:t> in Mrd. €</a:t>
                      </a:r>
                      <a:endParaRPr lang="de-DE" dirty="0">
                        <a:solidFill>
                          <a:schemeClr val="bg1"/>
                        </a:solidFill>
                      </a:endParaRPr>
                    </a:p>
                  </a:txBody>
                  <a:tcPr anchor="ctr">
                    <a:lnB w="12700" cap="flat" cmpd="sng" algn="ctr">
                      <a:solidFill>
                        <a:schemeClr val="tx1"/>
                      </a:solidFill>
                      <a:prstDash val="solid"/>
                      <a:round/>
                      <a:headEnd type="none" w="med" len="med"/>
                      <a:tailEnd type="none" w="med" len="med"/>
                    </a:lnB>
                    <a:solidFill>
                      <a:srgbClr val="003366"/>
                    </a:solidFill>
                  </a:tcPr>
                </a:tc>
                <a:tc>
                  <a:txBody>
                    <a:bodyPr/>
                    <a:lstStyle/>
                    <a:p>
                      <a:pPr algn="ctr"/>
                      <a:r>
                        <a:rPr lang="de-DE" dirty="0"/>
                        <a:t>2019</a:t>
                      </a:r>
                    </a:p>
                  </a:txBody>
                  <a:tcPr anchor="ctr">
                    <a:lnB w="12700" cap="flat" cmpd="sng" algn="ctr">
                      <a:solidFill>
                        <a:schemeClr val="tx1"/>
                      </a:solidFill>
                      <a:prstDash val="solid"/>
                      <a:round/>
                      <a:headEnd type="none" w="med" len="med"/>
                      <a:tailEnd type="none" w="med" len="med"/>
                    </a:lnB>
                    <a:solidFill>
                      <a:srgbClr val="003366"/>
                    </a:solidFill>
                  </a:tcPr>
                </a:tc>
                <a:tc>
                  <a:txBody>
                    <a:bodyPr/>
                    <a:lstStyle/>
                    <a:p>
                      <a:pPr algn="ctr"/>
                      <a:r>
                        <a:rPr lang="de-DE" dirty="0"/>
                        <a:t>2020</a:t>
                      </a:r>
                    </a:p>
                  </a:txBody>
                  <a:tcPr anchor="ctr">
                    <a:lnB w="12700" cap="flat" cmpd="sng" algn="ctr">
                      <a:solidFill>
                        <a:schemeClr val="tx1"/>
                      </a:solidFill>
                      <a:prstDash val="solid"/>
                      <a:round/>
                      <a:headEnd type="none" w="med" len="med"/>
                      <a:tailEnd type="none" w="med" len="med"/>
                    </a:lnB>
                    <a:solidFill>
                      <a:srgbClr val="003366"/>
                    </a:solidFill>
                  </a:tcPr>
                </a:tc>
                <a:tc>
                  <a:txBody>
                    <a:bodyPr/>
                    <a:lstStyle/>
                    <a:p>
                      <a:pPr algn="ctr"/>
                      <a:r>
                        <a:rPr lang="de-DE" dirty="0"/>
                        <a:t>2021</a:t>
                      </a:r>
                    </a:p>
                  </a:txBody>
                  <a:tcPr anchor="ctr">
                    <a:lnB w="12700" cap="flat" cmpd="sng" algn="ctr">
                      <a:solidFill>
                        <a:schemeClr val="tx1"/>
                      </a:solidFill>
                      <a:prstDash val="solid"/>
                      <a:round/>
                      <a:headEnd type="none" w="med" len="med"/>
                      <a:tailEnd type="none" w="med" len="med"/>
                    </a:lnB>
                    <a:solidFill>
                      <a:srgbClr val="003366"/>
                    </a:solidFill>
                  </a:tcPr>
                </a:tc>
                <a:tc>
                  <a:txBody>
                    <a:bodyPr/>
                    <a:lstStyle/>
                    <a:p>
                      <a:pPr algn="ctr"/>
                      <a:r>
                        <a:rPr lang="de-DE" dirty="0"/>
                        <a:t>2022</a:t>
                      </a:r>
                    </a:p>
                  </a:txBody>
                  <a:tcPr anchor="ctr">
                    <a:lnB w="12700" cap="flat" cmpd="sng" algn="ctr">
                      <a:solidFill>
                        <a:schemeClr val="tx1"/>
                      </a:solidFill>
                      <a:prstDash val="solid"/>
                      <a:round/>
                      <a:headEnd type="none" w="med" len="med"/>
                      <a:tailEnd type="none" w="med" len="med"/>
                    </a:lnB>
                    <a:solidFill>
                      <a:srgbClr val="003366"/>
                    </a:solidFill>
                  </a:tcPr>
                </a:tc>
                <a:tc>
                  <a:txBody>
                    <a:bodyPr/>
                    <a:lstStyle/>
                    <a:p>
                      <a:pPr algn="ctr"/>
                      <a:r>
                        <a:rPr lang="de-DE" dirty="0"/>
                        <a:t>∑ 2019-2022</a:t>
                      </a:r>
                    </a:p>
                  </a:txBody>
                  <a:tcPr anchor="ctr">
                    <a:lnB w="12700" cap="flat" cmpd="sng" algn="ctr">
                      <a:solidFill>
                        <a:schemeClr val="tx1"/>
                      </a:solidFill>
                      <a:prstDash val="solid"/>
                      <a:round/>
                      <a:headEnd type="none" w="med" len="med"/>
                      <a:tailEnd type="none" w="med" len="med"/>
                    </a:lnB>
                    <a:solidFill>
                      <a:srgbClr val="003366"/>
                    </a:solidFill>
                  </a:tcPr>
                </a:tc>
                <a:extLst>
                  <a:ext uri="{0D108BD9-81ED-4DB2-BD59-A6C34878D82A}">
                    <a16:rowId xmlns="" xmlns:a16="http://schemas.microsoft.com/office/drawing/2014/main" val="10000"/>
                  </a:ext>
                </a:extLst>
              </a:tr>
              <a:tr h="469235">
                <a:tc>
                  <a:txBody>
                    <a:bodyPr/>
                    <a:lstStyle/>
                    <a:p>
                      <a:r>
                        <a:rPr lang="de-DE" dirty="0"/>
                        <a:t>Kindererziehungszeiten (Mütterrente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26,4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469235">
                <a:tc>
                  <a:txBody>
                    <a:bodyPr/>
                    <a:lstStyle/>
                    <a:p>
                      <a:r>
                        <a:rPr lang="de-DE" dirty="0"/>
                        <a:t>Kindererziehungszeiten  (Mütterrente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469235">
                <a:tc>
                  <a:txBody>
                    <a:bodyPr/>
                    <a:lstStyle/>
                    <a:p>
                      <a:r>
                        <a:rPr lang="de-DE" dirty="0"/>
                        <a:t>Zurechnungszeiten (Erwerbsminderung)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469235">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469235">
                <a:tc>
                  <a:txBody>
                    <a:bodyPr/>
                    <a:lstStyle/>
                    <a:p>
                      <a:r>
                        <a:rPr lang="de-DE" dirty="0"/>
                        <a:t>Abschlagsfreie</a:t>
                      </a:r>
                      <a:r>
                        <a:rPr lang="de-DE" baseline="0" dirty="0"/>
                        <a:t> Rente ab 63 Jahren</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dirty="0"/>
                        <a:t>  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8" name="Rechteck 7"/>
          <p:cNvSpPr/>
          <p:nvPr/>
        </p:nvSpPr>
        <p:spPr>
          <a:xfrm>
            <a:off x="916347" y="6244408"/>
            <a:ext cx="9774621" cy="276999"/>
          </a:xfrm>
          <a:prstGeom prst="rect">
            <a:avLst/>
          </a:prstGeom>
        </p:spPr>
        <p:txBody>
          <a:bodyPr wrap="square">
            <a:spAutoFit/>
          </a:bodyPr>
          <a:lstStyle/>
          <a:p>
            <a:r>
              <a:rPr lang="de-DE" sz="1200" dirty="0"/>
              <a:t>              </a:t>
            </a:r>
          </a:p>
        </p:txBody>
      </p:sp>
      <p:sp>
        <p:nvSpPr>
          <p:cNvPr id="7" name="AutoShape 2"/>
          <p:cNvSpPr>
            <a:spLocks noChangeArrowheads="1"/>
          </p:cNvSpPr>
          <p:nvPr/>
        </p:nvSpPr>
        <p:spPr bwMode="auto">
          <a:xfrm>
            <a:off x="762068" y="97112"/>
            <a:ext cx="2374026" cy="484909"/>
          </a:xfrm>
          <a:prstGeom prst="homePlate">
            <a:avLst>
              <a:gd name="adj" fmla="val 28961"/>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9" name="AutoShape 3"/>
          <p:cNvSpPr>
            <a:spLocks noChangeArrowheads="1"/>
          </p:cNvSpPr>
          <p:nvPr/>
        </p:nvSpPr>
        <p:spPr bwMode="auto">
          <a:xfrm>
            <a:off x="5344258" y="97112"/>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10"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12" name="AutoShape 3"/>
          <p:cNvSpPr>
            <a:spLocks noChangeArrowheads="1"/>
          </p:cNvSpPr>
          <p:nvPr/>
        </p:nvSpPr>
        <p:spPr bwMode="auto">
          <a:xfrm>
            <a:off x="3059391" y="94913"/>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Demografie und Rente</a:t>
            </a:r>
          </a:p>
        </p:txBody>
      </p:sp>
      <p:sp>
        <p:nvSpPr>
          <p:cNvPr id="14" name="Textplatzhalter 1"/>
          <p:cNvSpPr txBox="1">
            <a:spLocks/>
          </p:cNvSpPr>
          <p:nvPr>
            <p:custDataLst>
              <p:tags r:id="rId1"/>
            </p:custDataLst>
          </p:nvPr>
        </p:nvSpPr>
        <p:spPr bwMode="gray">
          <a:xfrm>
            <a:off x="627754" y="1297658"/>
            <a:ext cx="11009518" cy="2290762"/>
          </a:xfrm>
          <a:prstGeom prst="rect">
            <a:avLst/>
          </a:prstGeom>
        </p:spPr>
        <p:txBody>
          <a:bodyPr vert="horz" lIns="0" tIns="0" rIns="0" bIns="0" rtlCol="0">
            <a:noAutofit/>
          </a:bodyPr>
          <a:lstStyle>
            <a:defPPr>
              <a:defRPr lang="de-DE"/>
            </a:defPPr>
            <a:lvl1pPr indent="0">
              <a:spcBef>
                <a:spcPts val="600"/>
              </a:spcBef>
              <a:spcAft>
                <a:spcPts val="300"/>
              </a:spcAft>
              <a:buFont typeface="Arial" pitchFamily="34" charset="0"/>
              <a:buNone/>
              <a:defRPr sz="1600" b="1">
                <a:solidFill>
                  <a:srgbClr val="444B52"/>
                </a:solidFill>
              </a:defRPr>
            </a:lvl1pPr>
            <a:lvl2pPr marL="0" lvl="1" indent="0">
              <a:spcBef>
                <a:spcPts val="300"/>
              </a:spcBef>
              <a:spcAft>
                <a:spcPts val="0"/>
              </a:spcAft>
              <a:buFont typeface="Arial" pitchFamily="34" charset="0"/>
              <a:buNone/>
              <a:defRPr sz="1600">
                <a:solidFill>
                  <a:srgbClr val="444B52"/>
                </a:solidFill>
              </a:defRPr>
            </a:lvl2pPr>
            <a:lvl3pPr marL="216000" lvl="2" indent="-180000">
              <a:spcBef>
                <a:spcPts val="300"/>
              </a:spcBef>
              <a:spcAft>
                <a:spcPts val="0"/>
              </a:spcAft>
              <a:buFont typeface="Arial" pitchFamily="34" charset="0"/>
              <a:buChar char="•"/>
              <a:defRPr sz="1600">
                <a:solidFill>
                  <a:srgbClr val="444B52"/>
                </a:solidFill>
              </a:defRPr>
            </a:lvl3pPr>
            <a:lvl4pPr marL="432000" lvl="3" indent="-180000">
              <a:spcBef>
                <a:spcPts val="0"/>
              </a:spcBef>
              <a:spcAft>
                <a:spcPts val="0"/>
              </a:spcAft>
              <a:buFont typeface="Arial" pitchFamily="34" charset="0"/>
              <a:buChar char="-"/>
              <a:defRPr sz="1600">
                <a:solidFill>
                  <a:srgbClr val="444B52"/>
                </a:solidFill>
              </a:defRPr>
            </a:lvl4pPr>
            <a:lvl5pPr marL="648000" lvl="4" indent="-180000">
              <a:spcBef>
                <a:spcPts val="0"/>
              </a:spcBef>
              <a:spcAft>
                <a:spcPts val="0"/>
              </a:spcAft>
              <a:buFont typeface="Arial" pitchFamily="34" charset="0"/>
              <a:buChar char="-"/>
              <a:defRPr sz="1600">
                <a:solidFill>
                  <a:srgbClr val="444B52"/>
                </a:solidFill>
              </a:defRPr>
            </a:lvl5pPr>
            <a:lvl6pPr marL="648000" lvl="5" indent="-180000">
              <a:spcBef>
                <a:spcPts val="0"/>
              </a:spcBef>
              <a:spcAft>
                <a:spcPts val="0"/>
              </a:spcAft>
              <a:buFont typeface="Arial" pitchFamily="34" charset="0"/>
              <a:buChar char="-"/>
              <a:defRPr sz="1600" baseline="0">
                <a:solidFill>
                  <a:srgbClr val="444B52"/>
                </a:solidFill>
              </a:defRPr>
            </a:lvl6pPr>
            <a:lvl7pPr marL="648000" lvl="6" indent="-180000">
              <a:spcBef>
                <a:spcPts val="0"/>
              </a:spcBef>
              <a:spcAft>
                <a:spcPts val="0"/>
              </a:spcAft>
              <a:buFont typeface="Arial" pitchFamily="34" charset="0"/>
              <a:buChar char="-"/>
              <a:defRPr sz="1600" baseline="0">
                <a:solidFill>
                  <a:srgbClr val="444B52"/>
                </a:solidFill>
              </a:defRPr>
            </a:lvl7pPr>
            <a:lvl8pPr marL="648000" lvl="7" indent="-180000">
              <a:spcBef>
                <a:spcPts val="0"/>
              </a:spcBef>
              <a:spcAft>
                <a:spcPts val="0"/>
              </a:spcAft>
              <a:buFont typeface="Arial" pitchFamily="34" charset="0"/>
              <a:buChar char="-"/>
              <a:defRPr sz="1600" baseline="0">
                <a:solidFill>
                  <a:srgbClr val="444B52"/>
                </a:solidFill>
              </a:defRPr>
            </a:lvl8pPr>
            <a:lvl9pPr marL="648000" lvl="8" indent="-180000">
              <a:spcBef>
                <a:spcPts val="0"/>
              </a:spcBef>
              <a:spcAft>
                <a:spcPts val="0"/>
              </a:spcAft>
              <a:buFont typeface="Arial" pitchFamily="34" charset="0"/>
              <a:buChar char="-"/>
              <a:defRPr sz="1600" baseline="0">
                <a:solidFill>
                  <a:srgbClr val="444B52"/>
                </a:solidFill>
              </a:defRPr>
            </a:lvl9pPr>
          </a:lstStyle>
          <a:p>
            <a:pPr lvl="3">
              <a:buFont typeface="Wingdings" panose="05000000000000000000" pitchFamily="2" charset="2"/>
              <a:buChar char="Ø"/>
            </a:pPr>
            <a:r>
              <a:rPr lang="de-DE" sz="1800" dirty="0">
                <a:solidFill>
                  <a:srgbClr val="003366"/>
                </a:solidFill>
                <a:latin typeface="Arial" panose="020B0604020202020204" pitchFamily="34" charset="0"/>
                <a:cs typeface="Arial" panose="020B0604020202020204" pitchFamily="34" charset="0"/>
              </a:rPr>
              <a:t> </a:t>
            </a:r>
            <a:r>
              <a:rPr lang="de-DE" sz="2000" dirty="0">
                <a:solidFill>
                  <a:srgbClr val="003366"/>
                </a:solidFill>
                <a:latin typeface="Arial" panose="020B0604020202020204" pitchFamily="34" charset="0"/>
                <a:cs typeface="Arial" panose="020B0604020202020204" pitchFamily="34" charset="0"/>
              </a:rPr>
              <a:t>Mütterrente</a:t>
            </a:r>
          </a:p>
          <a:p>
            <a:pPr lvl="3">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 Abschlagsfreie Altersrente ab 63 Jahren für besonders langjährige Versicherte </a:t>
            </a:r>
          </a:p>
          <a:p>
            <a:pPr lvl="3">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 Verbesserte Erwerbsminderungsrente (Erhöhung der Zurechnungszeiten))</a:t>
            </a:r>
          </a:p>
          <a:p>
            <a:pPr marL="538163" lvl="3" indent="-285750" defTabSz="538163">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Einführung einer doppelten Haltelinie für das Sicherungsniveau vor Steuern bei 48 % und des Beitragssatzes von 20 %</a:t>
            </a:r>
          </a:p>
          <a:p>
            <a:pPr marL="538163" lvl="3" indent="-285750" defTabSz="538163">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Geplant: Einbeziehung von nicht anderweitig abgesicherten Selbständigen in die gesetzliche RV</a:t>
            </a:r>
          </a:p>
          <a:p>
            <a:pPr lvl="3">
              <a:buFont typeface="Symbol" panose="05050102010706020507" pitchFamily="18" charset="2"/>
              <a:buChar char="-"/>
            </a:pPr>
            <a:endParaRPr lang="de-DE" sz="1800" dirty="0">
              <a:solidFill>
                <a:srgbClr val="003366"/>
              </a:solidFill>
              <a:latin typeface="Arial" panose="020B0604020202020204" pitchFamily="34" charset="0"/>
              <a:cs typeface="Arial" panose="020B0604020202020204" pitchFamily="34" charset="0"/>
            </a:endParaRPr>
          </a:p>
          <a:p>
            <a:pPr lvl="4">
              <a:buFont typeface="Symbol" panose="05050102010706020507" pitchFamily="18" charset="2"/>
              <a:buChar char="-"/>
            </a:pPr>
            <a:endParaRPr lang="de-DE" sz="1800" dirty="0">
              <a:solidFill>
                <a:srgbClr val="003366"/>
              </a:solidFill>
              <a:latin typeface="Arial" panose="020B0604020202020204" pitchFamily="34" charset="0"/>
              <a:cs typeface="Arial" panose="020B0604020202020204" pitchFamily="34" charset="0"/>
            </a:endParaRPr>
          </a:p>
        </p:txBody>
      </p:sp>
      <p:sp>
        <p:nvSpPr>
          <p:cNvPr id="3" name="Textfeld 2"/>
          <p:cNvSpPr txBox="1"/>
          <p:nvPr/>
        </p:nvSpPr>
        <p:spPr>
          <a:xfrm>
            <a:off x="11087799" y="5967408"/>
            <a:ext cx="1226811" cy="830997"/>
          </a:xfrm>
          <a:prstGeom prst="rect">
            <a:avLst/>
          </a:prstGeom>
          <a:noFill/>
        </p:spPr>
        <p:txBody>
          <a:bodyPr wrap="none" rtlCol="0">
            <a:spAutoFit/>
          </a:bodyPr>
          <a:lstStyle/>
          <a:p>
            <a:r>
              <a:rPr lang="de-DE" sz="1200" dirty="0"/>
              <a:t>Quelle: </a:t>
            </a:r>
          </a:p>
          <a:p>
            <a:r>
              <a:rPr lang="de-DE" sz="1200" dirty="0"/>
              <a:t>BT-Drs. 18/909,  </a:t>
            </a:r>
          </a:p>
          <a:p>
            <a:r>
              <a:rPr lang="de-DE" sz="1200" dirty="0"/>
              <a:t>19/4668 und </a:t>
            </a:r>
          </a:p>
          <a:p>
            <a:r>
              <a:rPr lang="de-DE" sz="1200" dirty="0"/>
              <a:t>19/5359.</a:t>
            </a:r>
          </a:p>
        </p:txBody>
      </p:sp>
      <p:sp>
        <p:nvSpPr>
          <p:cNvPr id="5" name="Foliennummernplatzhalter 4"/>
          <p:cNvSpPr>
            <a:spLocks noGrp="1"/>
          </p:cNvSpPr>
          <p:nvPr>
            <p:ph type="sldNum" sz="quarter" idx="12"/>
          </p:nvPr>
        </p:nvSpPr>
        <p:spPr/>
        <p:txBody>
          <a:bodyPr/>
          <a:lstStyle/>
          <a:p>
            <a:fld id="{7C4E3F5F-0227-435F-8610-B0DE4291B439}" type="slidenum">
              <a:rPr lang="de-DE" smtClean="0"/>
              <a:t>15</a:t>
            </a:fld>
            <a:endParaRPr lang="de-DE" dirty="0"/>
          </a:p>
        </p:txBody>
      </p:sp>
      <p:sp>
        <p:nvSpPr>
          <p:cNvPr id="6" name="Textfeld 5"/>
          <p:cNvSpPr txBox="1"/>
          <p:nvPr/>
        </p:nvSpPr>
        <p:spPr>
          <a:xfrm rot="20176796">
            <a:off x="91364" y="2259405"/>
            <a:ext cx="11861174" cy="1938992"/>
          </a:xfrm>
          <a:prstGeom prst="rect">
            <a:avLst/>
          </a:prstGeom>
          <a:solidFill>
            <a:schemeClr val="bg2">
              <a:lumMod val="90000"/>
            </a:schemeClr>
          </a:solidFill>
        </p:spPr>
        <p:txBody>
          <a:bodyPr wrap="square" rtlCol="0">
            <a:spAutoFit/>
          </a:bodyPr>
          <a:lstStyle/>
          <a:p>
            <a:r>
              <a:rPr lang="de-DE" sz="2400" b="1" dirty="0"/>
              <a:t>Grundrente CDU kritisiert Heils Pläne als "Luftbuchung" </a:t>
            </a:r>
          </a:p>
          <a:p>
            <a:r>
              <a:rPr lang="de-DE" sz="2400" dirty="0"/>
              <a:t>Stand: 22.05.2019 15:39 </a:t>
            </a:r>
            <a:r>
              <a:rPr lang="de-DE" sz="2400" dirty="0" smtClean="0"/>
              <a:t>Uhr, Tagesschau.de</a:t>
            </a:r>
            <a:endParaRPr lang="de-DE" sz="2400" dirty="0"/>
          </a:p>
          <a:p>
            <a:r>
              <a:rPr lang="de-DE" sz="2400" b="1" dirty="0"/>
              <a:t>Union und SPD streiten über die Finanzierungspläne von Arbeitsminister Heil zur Grundrente. CDU-Politiker sprechen von "Luftbuchungen" und kritisieren das geplante Aus für die "</a:t>
            </a:r>
            <a:r>
              <a:rPr lang="de-DE" sz="2400" b="1" dirty="0" err="1"/>
              <a:t>Mövenpicksteuer</a:t>
            </a:r>
            <a:r>
              <a:rPr lang="de-DE" sz="2400" b="1" dirty="0"/>
              <a:t>". </a:t>
            </a:r>
            <a:endParaRPr lang="en-US" sz="2400" dirty="0"/>
          </a:p>
        </p:txBody>
      </p:sp>
      <p:sp>
        <p:nvSpPr>
          <p:cNvPr id="15"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21868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Bildergebnis für schumpeter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p:cNvSpPr txBox="1">
            <a:spLocks noChangeArrowheads="1"/>
          </p:cNvSpPr>
          <p:nvPr/>
        </p:nvSpPr>
        <p:spPr bwMode="auto">
          <a:xfrm>
            <a:off x="913954" y="737488"/>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r>
              <a:rPr lang="de-DE" kern="0" dirty="0">
                <a:solidFill>
                  <a:srgbClr val="003366"/>
                </a:solidFill>
                <a:latin typeface="Arial"/>
              </a:rPr>
              <a:t>Abschlagsfreie Rente ab 63 Jahren</a:t>
            </a:r>
            <a:endParaRPr kumimoji="0" lang="de-DE" sz="2800" b="0" i="0" u="none" strike="noStrike" kern="0" cap="none" spc="0" normalizeH="0" baseline="0" noProof="0" dirty="0">
              <a:ln>
                <a:noFill/>
              </a:ln>
              <a:solidFill>
                <a:srgbClr val="003366"/>
              </a:solidFill>
              <a:effectLst/>
              <a:uLnTx/>
              <a:uFillTx/>
              <a:latin typeface="Arial"/>
              <a:ea typeface="+mj-ea"/>
              <a:cs typeface="+mj-cs"/>
            </a:endParaRPr>
          </a:p>
        </p:txBody>
      </p:sp>
      <p:sp>
        <p:nvSpPr>
          <p:cNvPr id="8" name="Rechteck 7"/>
          <p:cNvSpPr/>
          <p:nvPr/>
        </p:nvSpPr>
        <p:spPr>
          <a:xfrm>
            <a:off x="7175306" y="6231477"/>
            <a:ext cx="4925055" cy="276999"/>
          </a:xfrm>
          <a:prstGeom prst="rect">
            <a:avLst/>
          </a:prstGeom>
        </p:spPr>
        <p:txBody>
          <a:bodyPr wrap="square">
            <a:spAutoFit/>
          </a:bodyPr>
          <a:lstStyle/>
          <a:p>
            <a:r>
              <a:rPr lang="de-DE" sz="1200" dirty="0"/>
              <a:t>              Quelle: Randstad-ifo-Personalleiterbefragung im 4. Quartal 2016.</a:t>
            </a:r>
          </a:p>
        </p:txBody>
      </p:sp>
      <p:sp>
        <p:nvSpPr>
          <p:cNvPr id="7" name="AutoShape 2"/>
          <p:cNvSpPr>
            <a:spLocks noChangeArrowheads="1"/>
          </p:cNvSpPr>
          <p:nvPr/>
        </p:nvSpPr>
        <p:spPr bwMode="auto">
          <a:xfrm>
            <a:off x="762068" y="97112"/>
            <a:ext cx="2374026" cy="484909"/>
          </a:xfrm>
          <a:prstGeom prst="homePlate">
            <a:avLst>
              <a:gd name="adj" fmla="val 28961"/>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9" name="AutoShape 3"/>
          <p:cNvSpPr>
            <a:spLocks noChangeArrowheads="1"/>
          </p:cNvSpPr>
          <p:nvPr/>
        </p:nvSpPr>
        <p:spPr bwMode="auto">
          <a:xfrm>
            <a:off x="5344258" y="97112"/>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10"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12" name="AutoShape 3"/>
          <p:cNvSpPr>
            <a:spLocks noChangeArrowheads="1"/>
          </p:cNvSpPr>
          <p:nvPr/>
        </p:nvSpPr>
        <p:spPr bwMode="auto">
          <a:xfrm>
            <a:off x="3059391" y="94913"/>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Demografie und Rente</a:t>
            </a:r>
          </a:p>
        </p:txBody>
      </p:sp>
      <p:sp>
        <p:nvSpPr>
          <p:cNvPr id="14" name="Textplatzhalter 1"/>
          <p:cNvSpPr txBox="1">
            <a:spLocks/>
          </p:cNvSpPr>
          <p:nvPr>
            <p:custDataLst>
              <p:tags r:id="rId1"/>
            </p:custDataLst>
          </p:nvPr>
        </p:nvSpPr>
        <p:spPr bwMode="gray">
          <a:xfrm>
            <a:off x="627754" y="1297658"/>
            <a:ext cx="11009518" cy="2290762"/>
          </a:xfrm>
          <a:prstGeom prst="rect">
            <a:avLst/>
          </a:prstGeom>
        </p:spPr>
        <p:txBody>
          <a:bodyPr vert="horz" lIns="0" tIns="0" rIns="0" bIns="0" rtlCol="0">
            <a:noAutofit/>
          </a:bodyPr>
          <a:lstStyle>
            <a:defPPr>
              <a:defRPr lang="de-DE"/>
            </a:defPPr>
            <a:lvl1pPr indent="0">
              <a:spcBef>
                <a:spcPts val="600"/>
              </a:spcBef>
              <a:spcAft>
                <a:spcPts val="300"/>
              </a:spcAft>
              <a:buFont typeface="Arial" pitchFamily="34" charset="0"/>
              <a:buNone/>
              <a:defRPr sz="1600" b="1">
                <a:solidFill>
                  <a:srgbClr val="444B52"/>
                </a:solidFill>
              </a:defRPr>
            </a:lvl1pPr>
            <a:lvl2pPr marL="0" lvl="1" indent="0">
              <a:spcBef>
                <a:spcPts val="300"/>
              </a:spcBef>
              <a:spcAft>
                <a:spcPts val="0"/>
              </a:spcAft>
              <a:buFont typeface="Arial" pitchFamily="34" charset="0"/>
              <a:buNone/>
              <a:defRPr sz="1600">
                <a:solidFill>
                  <a:srgbClr val="444B52"/>
                </a:solidFill>
              </a:defRPr>
            </a:lvl2pPr>
            <a:lvl3pPr marL="216000" lvl="2" indent="-180000">
              <a:spcBef>
                <a:spcPts val="300"/>
              </a:spcBef>
              <a:spcAft>
                <a:spcPts val="0"/>
              </a:spcAft>
              <a:buFont typeface="Arial" pitchFamily="34" charset="0"/>
              <a:buChar char="•"/>
              <a:defRPr sz="1600">
                <a:solidFill>
                  <a:srgbClr val="444B52"/>
                </a:solidFill>
              </a:defRPr>
            </a:lvl3pPr>
            <a:lvl4pPr marL="432000" lvl="3" indent="-180000">
              <a:spcBef>
                <a:spcPts val="0"/>
              </a:spcBef>
              <a:spcAft>
                <a:spcPts val="0"/>
              </a:spcAft>
              <a:buFont typeface="Arial" pitchFamily="34" charset="0"/>
              <a:buChar char="-"/>
              <a:defRPr sz="1600">
                <a:solidFill>
                  <a:srgbClr val="444B52"/>
                </a:solidFill>
              </a:defRPr>
            </a:lvl4pPr>
            <a:lvl5pPr marL="648000" lvl="4" indent="-180000">
              <a:spcBef>
                <a:spcPts val="0"/>
              </a:spcBef>
              <a:spcAft>
                <a:spcPts val="0"/>
              </a:spcAft>
              <a:buFont typeface="Arial" pitchFamily="34" charset="0"/>
              <a:buChar char="-"/>
              <a:defRPr sz="1600">
                <a:solidFill>
                  <a:srgbClr val="444B52"/>
                </a:solidFill>
              </a:defRPr>
            </a:lvl5pPr>
            <a:lvl6pPr marL="648000" lvl="5" indent="-180000">
              <a:spcBef>
                <a:spcPts val="0"/>
              </a:spcBef>
              <a:spcAft>
                <a:spcPts val="0"/>
              </a:spcAft>
              <a:buFont typeface="Arial" pitchFamily="34" charset="0"/>
              <a:buChar char="-"/>
              <a:defRPr sz="1600" baseline="0">
                <a:solidFill>
                  <a:srgbClr val="444B52"/>
                </a:solidFill>
              </a:defRPr>
            </a:lvl6pPr>
            <a:lvl7pPr marL="648000" lvl="6" indent="-180000">
              <a:spcBef>
                <a:spcPts val="0"/>
              </a:spcBef>
              <a:spcAft>
                <a:spcPts val="0"/>
              </a:spcAft>
              <a:buFont typeface="Arial" pitchFamily="34" charset="0"/>
              <a:buChar char="-"/>
              <a:defRPr sz="1600" baseline="0">
                <a:solidFill>
                  <a:srgbClr val="444B52"/>
                </a:solidFill>
              </a:defRPr>
            </a:lvl7pPr>
            <a:lvl8pPr marL="648000" lvl="7" indent="-180000">
              <a:spcBef>
                <a:spcPts val="0"/>
              </a:spcBef>
              <a:spcAft>
                <a:spcPts val="0"/>
              </a:spcAft>
              <a:buFont typeface="Arial" pitchFamily="34" charset="0"/>
              <a:buChar char="-"/>
              <a:defRPr sz="1600" baseline="0">
                <a:solidFill>
                  <a:srgbClr val="444B52"/>
                </a:solidFill>
              </a:defRPr>
            </a:lvl8pPr>
            <a:lvl9pPr marL="648000" lvl="8" indent="-180000">
              <a:spcBef>
                <a:spcPts val="0"/>
              </a:spcBef>
              <a:spcAft>
                <a:spcPts val="0"/>
              </a:spcAft>
              <a:buFont typeface="Arial" pitchFamily="34" charset="0"/>
              <a:buChar char="-"/>
              <a:defRPr sz="1600" baseline="0">
                <a:solidFill>
                  <a:srgbClr val="444B52"/>
                </a:solidFill>
              </a:defRPr>
            </a:lvl9pPr>
          </a:lstStyle>
          <a:p>
            <a:pPr lvl="3">
              <a:buFont typeface="Symbol" panose="05050102010706020507" pitchFamily="18" charset="2"/>
              <a:buChar char="-"/>
            </a:pPr>
            <a:endParaRPr lang="de-DE" sz="1800" dirty="0">
              <a:solidFill>
                <a:srgbClr val="003366"/>
              </a:solidFill>
              <a:latin typeface="Arial" panose="020B0604020202020204" pitchFamily="34" charset="0"/>
              <a:cs typeface="Arial" panose="020B0604020202020204" pitchFamily="34" charset="0"/>
            </a:endParaRPr>
          </a:p>
          <a:p>
            <a:pPr lvl="4">
              <a:buFont typeface="Symbol" panose="05050102010706020507" pitchFamily="18" charset="2"/>
              <a:buChar char="-"/>
            </a:pPr>
            <a:endParaRPr lang="de-DE" sz="1800" dirty="0">
              <a:solidFill>
                <a:srgbClr val="003366"/>
              </a:solidFill>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6"/>
          <a:stretch>
            <a:fillRect/>
          </a:stretch>
        </p:blipFill>
        <p:spPr>
          <a:xfrm>
            <a:off x="280640" y="1385481"/>
            <a:ext cx="7108115" cy="4755254"/>
          </a:xfrm>
          <a:prstGeom prst="rect">
            <a:avLst/>
          </a:prstGeom>
        </p:spPr>
      </p:pic>
      <p:sp>
        <p:nvSpPr>
          <p:cNvPr id="16" name="Textplatzhalter 1"/>
          <p:cNvSpPr txBox="1">
            <a:spLocks/>
          </p:cNvSpPr>
          <p:nvPr>
            <p:custDataLst>
              <p:tags r:id="rId2"/>
            </p:custDataLst>
          </p:nvPr>
        </p:nvSpPr>
        <p:spPr bwMode="gray">
          <a:xfrm>
            <a:off x="7293684" y="1479142"/>
            <a:ext cx="4477901" cy="5437093"/>
          </a:xfrm>
          <a:prstGeom prst="rect">
            <a:avLst/>
          </a:prstGeom>
        </p:spPr>
        <p:txBody>
          <a:bodyPr vert="horz" lIns="0" tIns="0" rIns="0" bIns="0" rtlCol="0">
            <a:noAutofit/>
          </a:bodyPr>
          <a:lstStyle>
            <a:defPPr>
              <a:defRPr lang="de-DE"/>
            </a:defPPr>
            <a:lvl1pPr indent="0">
              <a:spcBef>
                <a:spcPts val="600"/>
              </a:spcBef>
              <a:spcAft>
                <a:spcPts val="300"/>
              </a:spcAft>
              <a:buFont typeface="Arial" pitchFamily="34" charset="0"/>
              <a:buNone/>
              <a:defRPr sz="1600" b="1">
                <a:solidFill>
                  <a:srgbClr val="444B52"/>
                </a:solidFill>
              </a:defRPr>
            </a:lvl1pPr>
            <a:lvl2pPr marL="0" lvl="1" indent="0">
              <a:spcBef>
                <a:spcPts val="300"/>
              </a:spcBef>
              <a:spcAft>
                <a:spcPts val="0"/>
              </a:spcAft>
              <a:buFont typeface="Arial" pitchFamily="34" charset="0"/>
              <a:buNone/>
              <a:defRPr sz="1600">
                <a:solidFill>
                  <a:srgbClr val="444B52"/>
                </a:solidFill>
              </a:defRPr>
            </a:lvl2pPr>
            <a:lvl3pPr marL="216000" lvl="2" indent="-180000">
              <a:spcBef>
                <a:spcPts val="300"/>
              </a:spcBef>
              <a:spcAft>
                <a:spcPts val="0"/>
              </a:spcAft>
              <a:buFont typeface="Arial" pitchFamily="34" charset="0"/>
              <a:buChar char="•"/>
              <a:defRPr sz="1600">
                <a:solidFill>
                  <a:srgbClr val="444B52"/>
                </a:solidFill>
              </a:defRPr>
            </a:lvl3pPr>
            <a:lvl4pPr marL="432000" lvl="3" indent="-180000">
              <a:spcBef>
                <a:spcPts val="0"/>
              </a:spcBef>
              <a:spcAft>
                <a:spcPts val="0"/>
              </a:spcAft>
              <a:buFont typeface="Arial" pitchFamily="34" charset="0"/>
              <a:buChar char="-"/>
              <a:defRPr sz="1600">
                <a:solidFill>
                  <a:srgbClr val="444B52"/>
                </a:solidFill>
              </a:defRPr>
            </a:lvl4pPr>
            <a:lvl5pPr marL="648000" lvl="4" indent="-180000">
              <a:spcBef>
                <a:spcPts val="0"/>
              </a:spcBef>
              <a:spcAft>
                <a:spcPts val="0"/>
              </a:spcAft>
              <a:buFont typeface="Arial" pitchFamily="34" charset="0"/>
              <a:buChar char="-"/>
              <a:defRPr sz="1600">
                <a:solidFill>
                  <a:srgbClr val="444B52"/>
                </a:solidFill>
              </a:defRPr>
            </a:lvl5pPr>
            <a:lvl6pPr marL="648000" lvl="5" indent="-180000">
              <a:spcBef>
                <a:spcPts val="0"/>
              </a:spcBef>
              <a:spcAft>
                <a:spcPts val="0"/>
              </a:spcAft>
              <a:buFont typeface="Arial" pitchFamily="34" charset="0"/>
              <a:buChar char="-"/>
              <a:defRPr sz="1600" baseline="0">
                <a:solidFill>
                  <a:srgbClr val="444B52"/>
                </a:solidFill>
              </a:defRPr>
            </a:lvl6pPr>
            <a:lvl7pPr marL="648000" lvl="6" indent="-180000">
              <a:spcBef>
                <a:spcPts val="0"/>
              </a:spcBef>
              <a:spcAft>
                <a:spcPts val="0"/>
              </a:spcAft>
              <a:buFont typeface="Arial" pitchFamily="34" charset="0"/>
              <a:buChar char="-"/>
              <a:defRPr sz="1600" baseline="0">
                <a:solidFill>
                  <a:srgbClr val="444B52"/>
                </a:solidFill>
              </a:defRPr>
            </a:lvl7pPr>
            <a:lvl8pPr marL="648000" lvl="7" indent="-180000">
              <a:spcBef>
                <a:spcPts val="0"/>
              </a:spcBef>
              <a:spcAft>
                <a:spcPts val="0"/>
              </a:spcAft>
              <a:buFont typeface="Arial" pitchFamily="34" charset="0"/>
              <a:buChar char="-"/>
              <a:defRPr sz="1600" baseline="0">
                <a:solidFill>
                  <a:srgbClr val="444B52"/>
                </a:solidFill>
              </a:defRPr>
            </a:lvl8pPr>
            <a:lvl9pPr marL="648000" lvl="8" indent="-180000">
              <a:spcBef>
                <a:spcPts val="0"/>
              </a:spcBef>
              <a:spcAft>
                <a:spcPts val="0"/>
              </a:spcAft>
              <a:buFont typeface="Arial" pitchFamily="34" charset="0"/>
              <a:buChar char="-"/>
              <a:defRPr sz="1600" baseline="0">
                <a:solidFill>
                  <a:srgbClr val="444B52"/>
                </a:solidFill>
              </a:defRPr>
            </a:lvl9pPr>
          </a:lstStyle>
          <a:p>
            <a:pPr marL="538163" lvl="3" indent="-285750">
              <a:spcAft>
                <a:spcPts val="600"/>
              </a:spcAft>
              <a:buFont typeface="Wingdings" panose="05000000000000000000" pitchFamily="2" charset="2"/>
              <a:buChar char="Ø"/>
            </a:pPr>
            <a:r>
              <a:rPr lang="de-DE" sz="1800" dirty="0">
                <a:solidFill>
                  <a:srgbClr val="003366"/>
                </a:solidFill>
                <a:latin typeface="Arial" panose="020B0604020202020204" pitchFamily="34" charset="0"/>
                <a:cs typeface="Arial" panose="020B0604020202020204" pitchFamily="34" charset="0"/>
              </a:rPr>
              <a:t>Das Verarbeitenden Gewerbe (62 %) ist stärker betroffen </a:t>
            </a:r>
            <a:r>
              <a:rPr lang="de-DE" sz="1800" dirty="0" smtClean="0">
                <a:solidFill>
                  <a:srgbClr val="003366"/>
                </a:solidFill>
                <a:latin typeface="Arial" panose="020B0604020202020204" pitchFamily="34" charset="0"/>
                <a:cs typeface="Arial" panose="020B0604020202020204" pitchFamily="34" charset="0"/>
              </a:rPr>
              <a:t>als </a:t>
            </a:r>
            <a:r>
              <a:rPr lang="de-DE" sz="1800" dirty="0">
                <a:solidFill>
                  <a:srgbClr val="003366"/>
                </a:solidFill>
                <a:latin typeface="Arial" panose="020B0604020202020204" pitchFamily="34" charset="0"/>
                <a:cs typeface="Arial" panose="020B0604020202020204" pitchFamily="34" charset="0"/>
              </a:rPr>
              <a:t>Handel (53 %) </a:t>
            </a:r>
            <a:r>
              <a:rPr lang="de-DE" sz="1800" dirty="0" smtClean="0">
                <a:solidFill>
                  <a:srgbClr val="003366"/>
                </a:solidFill>
                <a:latin typeface="Arial" panose="020B0604020202020204" pitchFamily="34" charset="0"/>
                <a:cs typeface="Arial" panose="020B0604020202020204" pitchFamily="34" charset="0"/>
              </a:rPr>
              <a:t>Dienstleistungsbereich </a:t>
            </a:r>
            <a:r>
              <a:rPr lang="de-DE" sz="1800" dirty="0">
                <a:solidFill>
                  <a:srgbClr val="003366"/>
                </a:solidFill>
                <a:latin typeface="Arial" panose="020B0604020202020204" pitchFamily="34" charset="0"/>
                <a:cs typeface="Arial" panose="020B0604020202020204" pitchFamily="34" charset="0"/>
              </a:rPr>
              <a:t>(44 %).</a:t>
            </a:r>
          </a:p>
          <a:p>
            <a:pPr marL="538163" lvl="3" indent="-285750">
              <a:spcAft>
                <a:spcPts val="600"/>
              </a:spcAft>
              <a:buFont typeface="Wingdings" panose="05000000000000000000" pitchFamily="2" charset="2"/>
              <a:buChar char="Ø"/>
            </a:pPr>
            <a:r>
              <a:rPr lang="de-DE" sz="1800" dirty="0">
                <a:solidFill>
                  <a:srgbClr val="003366"/>
                </a:solidFill>
                <a:latin typeface="Arial" panose="020B0604020202020204" pitchFamily="34" charset="0"/>
                <a:cs typeface="Arial" panose="020B0604020202020204" pitchFamily="34" charset="0"/>
              </a:rPr>
              <a:t>Schwierigkeiten bei der </a:t>
            </a:r>
            <a:r>
              <a:rPr lang="de-DE" sz="1800" dirty="0" err="1">
                <a:solidFill>
                  <a:srgbClr val="003366"/>
                </a:solidFill>
                <a:latin typeface="Arial" panose="020B0604020202020204" pitchFamily="34" charset="0"/>
                <a:cs typeface="Arial" panose="020B0604020202020204" pitchFamily="34" charset="0"/>
              </a:rPr>
              <a:t>Stellenneube</a:t>
            </a:r>
            <a:r>
              <a:rPr lang="de-DE" sz="1800" dirty="0">
                <a:solidFill>
                  <a:srgbClr val="003366"/>
                </a:solidFill>
                <a:latin typeface="Arial" panose="020B0604020202020204" pitchFamily="34" charset="0"/>
                <a:cs typeface="Arial" panose="020B0604020202020204" pitchFamily="34" charset="0"/>
              </a:rPr>
              <a:t>-setzung </a:t>
            </a:r>
            <a:r>
              <a:rPr lang="de-DE" sz="1800" dirty="0" smtClean="0">
                <a:solidFill>
                  <a:srgbClr val="003366"/>
                </a:solidFill>
                <a:latin typeface="Arial" panose="020B0604020202020204" pitchFamily="34" charset="0"/>
                <a:cs typeface="Arial" panose="020B0604020202020204" pitchFamily="34" charset="0"/>
              </a:rPr>
              <a:t>insbesondere bei </a:t>
            </a:r>
            <a:r>
              <a:rPr lang="de-DE" sz="1800" dirty="0">
                <a:solidFill>
                  <a:srgbClr val="003366"/>
                </a:solidFill>
                <a:latin typeface="Arial" panose="020B0604020202020204" pitchFamily="34" charset="0"/>
                <a:cs typeface="Arial" panose="020B0604020202020204" pitchFamily="34" charset="0"/>
              </a:rPr>
              <a:t>Facharbeitern (69 </a:t>
            </a:r>
            <a:r>
              <a:rPr lang="de-DE" sz="1800" dirty="0" smtClean="0">
                <a:solidFill>
                  <a:srgbClr val="003366"/>
                </a:solidFill>
                <a:latin typeface="Arial" panose="020B0604020202020204" pitchFamily="34" charset="0"/>
                <a:cs typeface="Arial" panose="020B0604020202020204" pitchFamily="34" charset="0"/>
              </a:rPr>
              <a:t>%), </a:t>
            </a:r>
            <a:r>
              <a:rPr lang="de-DE" sz="1800" dirty="0">
                <a:solidFill>
                  <a:srgbClr val="003366"/>
                </a:solidFill>
                <a:latin typeface="Arial" panose="020B0604020202020204" pitchFamily="34" charset="0"/>
                <a:cs typeface="Arial" panose="020B0604020202020204" pitchFamily="34" charset="0"/>
              </a:rPr>
              <a:t>Angestellten (30 %) und Führungskräften (27 </a:t>
            </a:r>
            <a:r>
              <a:rPr lang="de-DE" sz="1800" dirty="0" smtClean="0">
                <a:solidFill>
                  <a:srgbClr val="003366"/>
                </a:solidFill>
                <a:latin typeface="Arial" panose="020B0604020202020204" pitchFamily="34" charset="0"/>
                <a:cs typeface="Arial" panose="020B0604020202020204" pitchFamily="34" charset="0"/>
              </a:rPr>
              <a:t>%).</a:t>
            </a:r>
            <a:endParaRPr lang="de-DE" sz="1800" dirty="0">
              <a:solidFill>
                <a:srgbClr val="003366"/>
              </a:solidFill>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2"/>
          </p:nvPr>
        </p:nvSpPr>
        <p:spPr/>
        <p:txBody>
          <a:bodyPr/>
          <a:lstStyle/>
          <a:p>
            <a:fld id="{7C4E3F5F-0227-435F-8610-B0DE4291B439}" type="slidenum">
              <a:rPr lang="de-DE" smtClean="0"/>
              <a:t>16</a:t>
            </a:fld>
            <a:endParaRPr lang="de-DE" dirty="0"/>
          </a:p>
        </p:txBody>
      </p:sp>
      <p:sp>
        <p:nvSpPr>
          <p:cNvPr id="15"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2723646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p:cNvSpPr txBox="1">
            <a:spLocks noChangeArrowheads="1"/>
          </p:cNvSpPr>
          <p:nvPr/>
        </p:nvSpPr>
        <p:spPr bwMode="auto">
          <a:xfrm>
            <a:off x="870207" y="905338"/>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marL="0" marR="0" lvl="0" indent="0" algn="l" defTabSz="958850" rtl="0" eaLnBrk="1" fontAlgn="base" latinLnBrk="0" hangingPunct="1">
              <a:lnSpc>
                <a:spcPts val="3988"/>
              </a:lnSpc>
              <a:spcBef>
                <a:spcPct val="0"/>
              </a:spcBef>
              <a:spcAft>
                <a:spcPct val="0"/>
              </a:spcAft>
              <a:buClrTx/>
              <a:buSzTx/>
              <a:buFontTx/>
              <a:buNone/>
              <a:tabLst/>
              <a:defRPr/>
            </a:pPr>
            <a:r>
              <a:rPr lang="de-DE" kern="0" dirty="0">
                <a:solidFill>
                  <a:srgbClr val="003366"/>
                </a:solidFill>
                <a:latin typeface="Arial"/>
              </a:rPr>
              <a:t>Belastung der Arbeitseinkommen | </a:t>
            </a:r>
            <a:r>
              <a:rPr lang="de-DE" sz="2400" b="0" kern="0" dirty="0">
                <a:solidFill>
                  <a:srgbClr val="003366"/>
                </a:solidFill>
                <a:latin typeface="Arial"/>
              </a:rPr>
              <a:t>Deutschland weit </a:t>
            </a:r>
            <a:r>
              <a:rPr lang="de-DE" sz="2400" b="0" kern="0" dirty="0" smtClean="0">
                <a:solidFill>
                  <a:srgbClr val="003366"/>
                </a:solidFill>
                <a:latin typeface="Arial"/>
              </a:rPr>
              <a:t>über </a:t>
            </a:r>
            <a:r>
              <a:rPr lang="de-DE" sz="2400" b="0" kern="0" dirty="0">
                <a:solidFill>
                  <a:srgbClr val="003366"/>
                </a:solidFill>
                <a:latin typeface="Arial"/>
              </a:rPr>
              <a:t>dem OECD-Durchschnitt</a:t>
            </a:r>
            <a:endParaRPr kumimoji="0" lang="de-DE" sz="2400" b="1" i="0" u="none" strike="noStrike" kern="0" cap="none" spc="0" normalizeH="0" baseline="0" noProof="0" dirty="0">
              <a:ln>
                <a:noFill/>
              </a:ln>
              <a:solidFill>
                <a:srgbClr val="003366"/>
              </a:solidFill>
              <a:effectLst/>
              <a:uLnTx/>
              <a:uFillTx/>
              <a:latin typeface="Arial"/>
            </a:endParaRPr>
          </a:p>
        </p:txBody>
      </p:sp>
      <p:grpSp>
        <p:nvGrpSpPr>
          <p:cNvPr id="17" name="Gruppieren 16"/>
          <p:cNvGrpSpPr/>
          <p:nvPr/>
        </p:nvGrpSpPr>
        <p:grpSpPr>
          <a:xfrm>
            <a:off x="834196" y="92714"/>
            <a:ext cx="9229821" cy="487108"/>
            <a:chOff x="762068" y="94913"/>
            <a:chExt cx="9229821" cy="487108"/>
          </a:xfrm>
        </p:grpSpPr>
        <p:sp>
          <p:nvSpPr>
            <p:cNvPr id="18" name="AutoShape 2"/>
            <p:cNvSpPr>
              <a:spLocks noChangeArrowheads="1"/>
            </p:cNvSpPr>
            <p:nvPr/>
          </p:nvSpPr>
          <p:spPr bwMode="auto">
            <a:xfrm>
              <a:off x="762068" y="97112"/>
              <a:ext cx="2374026" cy="484909"/>
            </a:xfrm>
            <a:prstGeom prst="homePlate">
              <a:avLst>
                <a:gd name="adj" fmla="val 28961"/>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20" name="AutoShape 3"/>
            <p:cNvSpPr>
              <a:spLocks noChangeArrowheads="1"/>
            </p:cNvSpPr>
            <p:nvPr/>
          </p:nvSpPr>
          <p:spPr bwMode="auto">
            <a:xfrm>
              <a:off x="3062682" y="94913"/>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Belastung der Arbeitseinkommen</a:t>
              </a:r>
            </a:p>
          </p:txBody>
        </p:sp>
        <p:sp>
          <p:nvSpPr>
            <p:cNvPr id="21" name="AutoShape 4"/>
            <p:cNvSpPr>
              <a:spLocks noChangeArrowheads="1"/>
            </p:cNvSpPr>
            <p:nvPr/>
          </p:nvSpPr>
          <p:spPr bwMode="auto">
            <a:xfrm>
              <a:off x="7629126" y="94913"/>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grpSp>
      <p:pic>
        <p:nvPicPr>
          <p:cNvPr id="3" name="Grafik 2"/>
          <p:cNvPicPr>
            <a:picLocks noChangeAspect="1"/>
          </p:cNvPicPr>
          <p:nvPr/>
        </p:nvPicPr>
        <p:blipFill>
          <a:blip r:embed="rId4"/>
          <a:stretch>
            <a:fillRect/>
          </a:stretch>
        </p:blipFill>
        <p:spPr>
          <a:xfrm>
            <a:off x="413480" y="2244187"/>
            <a:ext cx="11365037" cy="3184634"/>
          </a:xfrm>
          <a:prstGeom prst="rect">
            <a:avLst/>
          </a:prstGeom>
        </p:spPr>
      </p:pic>
      <p:sp>
        <p:nvSpPr>
          <p:cNvPr id="12" name="AutoShape 3"/>
          <p:cNvSpPr>
            <a:spLocks noChangeArrowheads="1"/>
          </p:cNvSpPr>
          <p:nvPr/>
        </p:nvSpPr>
        <p:spPr bwMode="auto">
          <a:xfrm>
            <a:off x="5449107" y="94913"/>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4" name="Textfeld 3"/>
          <p:cNvSpPr txBox="1"/>
          <p:nvPr/>
        </p:nvSpPr>
        <p:spPr>
          <a:xfrm>
            <a:off x="8618815" y="4985839"/>
            <a:ext cx="3877985" cy="553998"/>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OECD,  </a:t>
            </a:r>
            <a:r>
              <a:rPr lang="de-DE" sz="1200" dirty="0" err="1">
                <a:latin typeface="Arial" panose="020B0604020202020204" pitchFamily="34" charset="0"/>
                <a:cs typeface="Arial" panose="020B0604020202020204" pitchFamily="34" charset="0"/>
              </a:rPr>
              <a:t>Taxing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Wages</a:t>
            </a:r>
            <a:r>
              <a:rPr lang="de-DE" sz="1200" dirty="0">
                <a:latin typeface="Arial" panose="020B0604020202020204" pitchFamily="34" charset="0"/>
                <a:cs typeface="Arial" panose="020B0604020202020204" pitchFamily="34" charset="0"/>
              </a:rPr>
              <a:t> – Germany, 2018	</a:t>
            </a:r>
          </a:p>
          <a:p>
            <a:r>
              <a:rPr lang="de-DE" dirty="0"/>
              <a:t> </a:t>
            </a:r>
          </a:p>
        </p:txBody>
      </p:sp>
      <p:sp>
        <p:nvSpPr>
          <p:cNvPr id="6" name="Foliennummernplatzhalter 5"/>
          <p:cNvSpPr>
            <a:spLocks noGrp="1"/>
          </p:cNvSpPr>
          <p:nvPr>
            <p:ph type="sldNum" sz="quarter" idx="12"/>
          </p:nvPr>
        </p:nvSpPr>
        <p:spPr/>
        <p:txBody>
          <a:bodyPr/>
          <a:lstStyle/>
          <a:p>
            <a:fld id="{7C4E3F5F-0227-435F-8610-B0DE4291B439}" type="slidenum">
              <a:rPr lang="de-DE" smtClean="0"/>
              <a:t>17</a:t>
            </a:fld>
            <a:endParaRPr lang="de-DE" dirty="0"/>
          </a:p>
        </p:txBody>
      </p:sp>
      <p:sp>
        <p:nvSpPr>
          <p:cNvPr id="14"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1239252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Bildergebnis für schumpeter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p:cNvSpPr txBox="1">
            <a:spLocks noChangeArrowheads="1"/>
          </p:cNvSpPr>
          <p:nvPr/>
        </p:nvSpPr>
        <p:spPr bwMode="auto">
          <a:xfrm>
            <a:off x="762069" y="703310"/>
            <a:ext cx="12666146"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r>
              <a:rPr lang="de-DE" kern="0" dirty="0">
                <a:solidFill>
                  <a:srgbClr val="003366"/>
                </a:solidFill>
                <a:latin typeface="Arial"/>
              </a:rPr>
              <a:t>Kalte Progression | </a:t>
            </a:r>
            <a:r>
              <a:rPr lang="de-DE" b="0" kern="0" dirty="0">
                <a:solidFill>
                  <a:srgbClr val="003366"/>
                </a:solidFill>
                <a:latin typeface="Arial"/>
              </a:rPr>
              <a:t>höhere Steuerbelastung trotz Anpassungen beim Grundfreibetrag und Tarif</a:t>
            </a:r>
            <a:endParaRPr kumimoji="0" lang="de-DE" sz="2800" b="0" i="0" u="none" strike="noStrike" kern="0" cap="none" spc="0" normalizeH="0" baseline="0" noProof="0" dirty="0">
              <a:ln>
                <a:noFill/>
              </a:ln>
              <a:solidFill>
                <a:srgbClr val="003366"/>
              </a:solidFill>
              <a:effectLst/>
              <a:uLnTx/>
              <a:uFillTx/>
              <a:latin typeface="Arial"/>
            </a:endParaRPr>
          </a:p>
        </p:txBody>
      </p:sp>
      <p:sp>
        <p:nvSpPr>
          <p:cNvPr id="9" name="Textplatzhalter 1"/>
          <p:cNvSpPr txBox="1">
            <a:spLocks/>
          </p:cNvSpPr>
          <p:nvPr>
            <p:custDataLst>
              <p:tags r:id="rId1"/>
            </p:custDataLst>
          </p:nvPr>
        </p:nvSpPr>
        <p:spPr bwMode="gray">
          <a:xfrm>
            <a:off x="7012329" y="1311782"/>
            <a:ext cx="4907144" cy="2415812"/>
          </a:xfrm>
          <a:prstGeom prst="rect">
            <a:avLst/>
          </a:prstGeom>
        </p:spPr>
        <p:txBody>
          <a:bodyPr vert="horz" lIns="0" tIns="0" rIns="0" bIns="0" rtlCol="0">
            <a:noAutofit/>
          </a:bodyPr>
          <a:lstStyle>
            <a:defPPr>
              <a:defRPr lang="de-DE"/>
            </a:defPPr>
            <a:lvl1pPr indent="0">
              <a:spcBef>
                <a:spcPts val="600"/>
              </a:spcBef>
              <a:spcAft>
                <a:spcPts val="300"/>
              </a:spcAft>
              <a:buFont typeface="Arial" pitchFamily="34" charset="0"/>
              <a:buNone/>
              <a:defRPr sz="1600" b="1">
                <a:solidFill>
                  <a:srgbClr val="444B52"/>
                </a:solidFill>
              </a:defRPr>
            </a:lvl1pPr>
            <a:lvl2pPr marL="0" lvl="1" indent="0">
              <a:spcBef>
                <a:spcPts val="300"/>
              </a:spcBef>
              <a:spcAft>
                <a:spcPts val="0"/>
              </a:spcAft>
              <a:buFont typeface="Arial" pitchFamily="34" charset="0"/>
              <a:buNone/>
              <a:defRPr sz="1600">
                <a:solidFill>
                  <a:srgbClr val="444B52"/>
                </a:solidFill>
              </a:defRPr>
            </a:lvl2pPr>
            <a:lvl3pPr marL="216000" lvl="2" indent="-180000">
              <a:spcBef>
                <a:spcPts val="300"/>
              </a:spcBef>
              <a:spcAft>
                <a:spcPts val="0"/>
              </a:spcAft>
              <a:buFont typeface="Arial" pitchFamily="34" charset="0"/>
              <a:buChar char="•"/>
              <a:defRPr sz="1600">
                <a:solidFill>
                  <a:srgbClr val="444B52"/>
                </a:solidFill>
              </a:defRPr>
            </a:lvl3pPr>
            <a:lvl4pPr marL="432000" lvl="3" indent="-180000">
              <a:spcBef>
                <a:spcPts val="0"/>
              </a:spcBef>
              <a:spcAft>
                <a:spcPts val="0"/>
              </a:spcAft>
              <a:buFont typeface="Arial" pitchFamily="34" charset="0"/>
              <a:buChar char="-"/>
              <a:defRPr sz="1600">
                <a:solidFill>
                  <a:srgbClr val="444B52"/>
                </a:solidFill>
              </a:defRPr>
            </a:lvl4pPr>
            <a:lvl5pPr marL="648000" lvl="4" indent="-180000">
              <a:spcBef>
                <a:spcPts val="0"/>
              </a:spcBef>
              <a:spcAft>
                <a:spcPts val="0"/>
              </a:spcAft>
              <a:buFont typeface="Arial" pitchFamily="34" charset="0"/>
              <a:buChar char="-"/>
              <a:defRPr sz="1600">
                <a:solidFill>
                  <a:srgbClr val="444B52"/>
                </a:solidFill>
              </a:defRPr>
            </a:lvl5pPr>
            <a:lvl6pPr marL="648000" lvl="5" indent="-180000">
              <a:spcBef>
                <a:spcPts val="0"/>
              </a:spcBef>
              <a:spcAft>
                <a:spcPts val="0"/>
              </a:spcAft>
              <a:buFont typeface="Arial" pitchFamily="34" charset="0"/>
              <a:buChar char="-"/>
              <a:defRPr sz="1600" baseline="0">
                <a:solidFill>
                  <a:srgbClr val="444B52"/>
                </a:solidFill>
              </a:defRPr>
            </a:lvl6pPr>
            <a:lvl7pPr marL="648000" lvl="6" indent="-180000">
              <a:spcBef>
                <a:spcPts val="0"/>
              </a:spcBef>
              <a:spcAft>
                <a:spcPts val="0"/>
              </a:spcAft>
              <a:buFont typeface="Arial" pitchFamily="34" charset="0"/>
              <a:buChar char="-"/>
              <a:defRPr sz="1600" baseline="0">
                <a:solidFill>
                  <a:srgbClr val="444B52"/>
                </a:solidFill>
              </a:defRPr>
            </a:lvl7pPr>
            <a:lvl8pPr marL="648000" lvl="7" indent="-180000">
              <a:spcBef>
                <a:spcPts val="0"/>
              </a:spcBef>
              <a:spcAft>
                <a:spcPts val="0"/>
              </a:spcAft>
              <a:buFont typeface="Arial" pitchFamily="34" charset="0"/>
              <a:buChar char="-"/>
              <a:defRPr sz="1600" baseline="0">
                <a:solidFill>
                  <a:srgbClr val="444B52"/>
                </a:solidFill>
              </a:defRPr>
            </a:lvl8pPr>
            <a:lvl9pPr marL="648000" lvl="8" indent="-180000">
              <a:spcBef>
                <a:spcPts val="0"/>
              </a:spcBef>
              <a:spcAft>
                <a:spcPts val="0"/>
              </a:spcAft>
              <a:buFont typeface="Arial" pitchFamily="34" charset="0"/>
              <a:buChar char="-"/>
              <a:defRPr sz="1600" baseline="0">
                <a:solidFill>
                  <a:srgbClr val="444B52"/>
                </a:solidFill>
              </a:defRPr>
            </a:lvl9pPr>
          </a:lstStyle>
          <a:p>
            <a:pPr marL="252000" lvl="3" indent="0">
              <a:buNone/>
            </a:pPr>
            <a:endParaRPr lang="de-DE" sz="1800" dirty="0">
              <a:solidFill>
                <a:srgbClr val="003366"/>
              </a:solidFill>
              <a:latin typeface="Arial" panose="020B0604020202020204" pitchFamily="34" charset="0"/>
              <a:cs typeface="Arial" panose="020B0604020202020204" pitchFamily="34" charset="0"/>
            </a:endParaRPr>
          </a:p>
        </p:txBody>
      </p:sp>
      <p:sp>
        <p:nvSpPr>
          <p:cNvPr id="7" name="AutoShape 2"/>
          <p:cNvSpPr>
            <a:spLocks noChangeArrowheads="1"/>
          </p:cNvSpPr>
          <p:nvPr/>
        </p:nvSpPr>
        <p:spPr bwMode="auto">
          <a:xfrm>
            <a:off x="762068" y="97112"/>
            <a:ext cx="2374026" cy="484909"/>
          </a:xfrm>
          <a:prstGeom prst="homePlate">
            <a:avLst>
              <a:gd name="adj" fmla="val 28961"/>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8" name="AutoShape 3"/>
          <p:cNvSpPr>
            <a:spLocks noChangeArrowheads="1"/>
          </p:cNvSpPr>
          <p:nvPr/>
        </p:nvSpPr>
        <p:spPr bwMode="auto">
          <a:xfrm>
            <a:off x="5344258" y="97112"/>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a:t>
            </a:r>
          </a:p>
          <a:p>
            <a:pPr algn="ctr" eaLnBrk="0" hangingPunct="0"/>
            <a:r>
              <a:rPr lang="de-DE" sz="1400" dirty="0">
                <a:solidFill>
                  <a:schemeClr val="bg1"/>
                </a:solidFill>
                <a:cs typeface="Arial" charset="0"/>
              </a:rPr>
              <a:t>Steuerwettbewerb</a:t>
            </a:r>
          </a:p>
        </p:txBody>
      </p:sp>
      <p:sp>
        <p:nvSpPr>
          <p:cNvPr id="10"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12" name="AutoShape 3"/>
          <p:cNvSpPr>
            <a:spLocks noChangeArrowheads="1"/>
          </p:cNvSpPr>
          <p:nvPr/>
        </p:nvSpPr>
        <p:spPr bwMode="auto">
          <a:xfrm>
            <a:off x="3059391" y="94913"/>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Steuern und Abgaben</a:t>
            </a:r>
          </a:p>
        </p:txBody>
      </p:sp>
      <p:sp>
        <p:nvSpPr>
          <p:cNvPr id="14" name="Rechteck 13"/>
          <p:cNvSpPr/>
          <p:nvPr/>
        </p:nvSpPr>
        <p:spPr>
          <a:xfrm>
            <a:off x="6132513" y="6229886"/>
            <a:ext cx="5786960" cy="230832"/>
          </a:xfrm>
          <a:prstGeom prst="rect">
            <a:avLst/>
          </a:prstGeom>
        </p:spPr>
        <p:txBody>
          <a:bodyPr wrap="square">
            <a:spAutoFit/>
          </a:bodyPr>
          <a:lstStyle/>
          <a:p>
            <a:r>
              <a:rPr lang="de-DE" sz="900" dirty="0"/>
              <a:t>Quelle: Sachverständigenrat, Jahresgutachten 2017/18, S. 291: BT-Drs. 19/5583, S. 20 f.</a:t>
            </a:r>
          </a:p>
        </p:txBody>
      </p:sp>
      <p:pic>
        <p:nvPicPr>
          <p:cNvPr id="3" name="Grafik 2"/>
          <p:cNvPicPr>
            <a:picLocks noChangeAspect="1"/>
          </p:cNvPicPr>
          <p:nvPr/>
        </p:nvPicPr>
        <p:blipFill>
          <a:blip r:embed="rId6"/>
          <a:stretch>
            <a:fillRect/>
          </a:stretch>
        </p:blipFill>
        <p:spPr>
          <a:xfrm>
            <a:off x="3281484" y="1683845"/>
            <a:ext cx="5860259" cy="4546041"/>
          </a:xfrm>
          <a:prstGeom prst="rect">
            <a:avLst/>
          </a:prstGeom>
        </p:spPr>
      </p:pic>
      <p:sp>
        <p:nvSpPr>
          <p:cNvPr id="16" name="Textplatzhalter 1"/>
          <p:cNvSpPr txBox="1">
            <a:spLocks/>
          </p:cNvSpPr>
          <p:nvPr>
            <p:custDataLst>
              <p:tags r:id="rId2"/>
            </p:custDataLst>
          </p:nvPr>
        </p:nvSpPr>
        <p:spPr bwMode="gray">
          <a:xfrm>
            <a:off x="6211614" y="1464182"/>
            <a:ext cx="5860259" cy="2415812"/>
          </a:xfrm>
          <a:prstGeom prst="rect">
            <a:avLst/>
          </a:prstGeom>
        </p:spPr>
        <p:txBody>
          <a:bodyPr vert="horz" lIns="0" tIns="0" rIns="0" bIns="0" rtlCol="0">
            <a:noAutofit/>
          </a:bodyPr>
          <a:lstStyle>
            <a:defPPr>
              <a:defRPr lang="de-DE"/>
            </a:defPPr>
            <a:lvl1pPr indent="0">
              <a:spcBef>
                <a:spcPts val="600"/>
              </a:spcBef>
              <a:spcAft>
                <a:spcPts val="300"/>
              </a:spcAft>
              <a:buFont typeface="Arial" pitchFamily="34" charset="0"/>
              <a:buNone/>
              <a:defRPr sz="1600" b="1">
                <a:solidFill>
                  <a:srgbClr val="444B52"/>
                </a:solidFill>
              </a:defRPr>
            </a:lvl1pPr>
            <a:lvl2pPr marL="0" lvl="1" indent="0">
              <a:spcBef>
                <a:spcPts val="300"/>
              </a:spcBef>
              <a:spcAft>
                <a:spcPts val="0"/>
              </a:spcAft>
              <a:buFont typeface="Arial" pitchFamily="34" charset="0"/>
              <a:buNone/>
              <a:defRPr sz="1600">
                <a:solidFill>
                  <a:srgbClr val="444B52"/>
                </a:solidFill>
              </a:defRPr>
            </a:lvl2pPr>
            <a:lvl3pPr marL="216000" lvl="2" indent="-180000">
              <a:spcBef>
                <a:spcPts val="300"/>
              </a:spcBef>
              <a:spcAft>
                <a:spcPts val="0"/>
              </a:spcAft>
              <a:buFont typeface="Arial" pitchFamily="34" charset="0"/>
              <a:buChar char="•"/>
              <a:defRPr sz="1600">
                <a:solidFill>
                  <a:srgbClr val="444B52"/>
                </a:solidFill>
              </a:defRPr>
            </a:lvl3pPr>
            <a:lvl4pPr marL="432000" lvl="3" indent="-180000">
              <a:spcBef>
                <a:spcPts val="0"/>
              </a:spcBef>
              <a:spcAft>
                <a:spcPts val="0"/>
              </a:spcAft>
              <a:buFont typeface="Arial" pitchFamily="34" charset="0"/>
              <a:buChar char="-"/>
              <a:defRPr sz="1600">
                <a:solidFill>
                  <a:srgbClr val="444B52"/>
                </a:solidFill>
              </a:defRPr>
            </a:lvl4pPr>
            <a:lvl5pPr marL="648000" lvl="4" indent="-180000">
              <a:spcBef>
                <a:spcPts val="0"/>
              </a:spcBef>
              <a:spcAft>
                <a:spcPts val="0"/>
              </a:spcAft>
              <a:buFont typeface="Arial" pitchFamily="34" charset="0"/>
              <a:buChar char="-"/>
              <a:defRPr sz="1600">
                <a:solidFill>
                  <a:srgbClr val="444B52"/>
                </a:solidFill>
              </a:defRPr>
            </a:lvl5pPr>
            <a:lvl6pPr marL="648000" lvl="5" indent="-180000">
              <a:spcBef>
                <a:spcPts val="0"/>
              </a:spcBef>
              <a:spcAft>
                <a:spcPts val="0"/>
              </a:spcAft>
              <a:buFont typeface="Arial" pitchFamily="34" charset="0"/>
              <a:buChar char="-"/>
              <a:defRPr sz="1600" baseline="0">
                <a:solidFill>
                  <a:srgbClr val="444B52"/>
                </a:solidFill>
              </a:defRPr>
            </a:lvl6pPr>
            <a:lvl7pPr marL="648000" lvl="6" indent="-180000">
              <a:spcBef>
                <a:spcPts val="0"/>
              </a:spcBef>
              <a:spcAft>
                <a:spcPts val="0"/>
              </a:spcAft>
              <a:buFont typeface="Arial" pitchFamily="34" charset="0"/>
              <a:buChar char="-"/>
              <a:defRPr sz="1600" baseline="0">
                <a:solidFill>
                  <a:srgbClr val="444B52"/>
                </a:solidFill>
              </a:defRPr>
            </a:lvl7pPr>
            <a:lvl8pPr marL="648000" lvl="7" indent="-180000">
              <a:spcBef>
                <a:spcPts val="0"/>
              </a:spcBef>
              <a:spcAft>
                <a:spcPts val="0"/>
              </a:spcAft>
              <a:buFont typeface="Arial" pitchFamily="34" charset="0"/>
              <a:buChar char="-"/>
              <a:defRPr sz="1600" baseline="0">
                <a:solidFill>
                  <a:srgbClr val="444B52"/>
                </a:solidFill>
              </a:defRPr>
            </a:lvl8pPr>
            <a:lvl9pPr marL="648000" lvl="8" indent="-180000">
              <a:spcBef>
                <a:spcPts val="0"/>
              </a:spcBef>
              <a:spcAft>
                <a:spcPts val="0"/>
              </a:spcAft>
              <a:buFont typeface="Arial" pitchFamily="34" charset="0"/>
              <a:buChar char="-"/>
              <a:defRPr sz="1600" baseline="0">
                <a:solidFill>
                  <a:srgbClr val="444B52"/>
                </a:solidFill>
              </a:defRPr>
            </a:lvl9pPr>
          </a:lstStyle>
          <a:p>
            <a:pPr lvl="3" indent="-252000">
              <a:spcAft>
                <a:spcPts val="1200"/>
              </a:spcAft>
              <a:buFont typeface="Wingdings" panose="05000000000000000000" pitchFamily="2" charset="2"/>
              <a:buChar char="Ø"/>
            </a:pPr>
            <a:endParaRPr lang="de-DE" sz="1800" dirty="0">
              <a:solidFill>
                <a:srgbClr val="003366"/>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2"/>
          </p:nvPr>
        </p:nvSpPr>
        <p:spPr/>
        <p:txBody>
          <a:bodyPr/>
          <a:lstStyle/>
          <a:p>
            <a:fld id="{7C4E3F5F-0227-435F-8610-B0DE4291B439}" type="slidenum">
              <a:rPr lang="de-DE" smtClean="0"/>
              <a:t>18</a:t>
            </a:fld>
            <a:endParaRPr lang="de-DE" dirty="0"/>
          </a:p>
        </p:txBody>
      </p:sp>
      <p:sp>
        <p:nvSpPr>
          <p:cNvPr id="15"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3014657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p:cNvSpPr txBox="1">
            <a:spLocks noChangeArrowheads="1"/>
          </p:cNvSpPr>
          <p:nvPr/>
        </p:nvSpPr>
        <p:spPr bwMode="auto">
          <a:xfrm>
            <a:off x="762069" y="703310"/>
            <a:ext cx="12666146"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r>
              <a:rPr lang="de-DE" kern="0" dirty="0">
                <a:solidFill>
                  <a:srgbClr val="003366"/>
                </a:solidFill>
                <a:latin typeface="Arial"/>
              </a:rPr>
              <a:t>Steuerliche Entlastungen der Familien | </a:t>
            </a:r>
            <a:r>
              <a:rPr lang="de-DE" b="0" kern="0" dirty="0">
                <a:solidFill>
                  <a:srgbClr val="003366"/>
                </a:solidFill>
                <a:latin typeface="Arial"/>
              </a:rPr>
              <a:t>2019 - 2021</a:t>
            </a:r>
          </a:p>
        </p:txBody>
      </p:sp>
      <p:sp>
        <p:nvSpPr>
          <p:cNvPr id="7" name="AutoShape 2"/>
          <p:cNvSpPr>
            <a:spLocks noChangeArrowheads="1"/>
          </p:cNvSpPr>
          <p:nvPr/>
        </p:nvSpPr>
        <p:spPr bwMode="auto">
          <a:xfrm>
            <a:off x="762068" y="97112"/>
            <a:ext cx="2374026" cy="484909"/>
          </a:xfrm>
          <a:prstGeom prst="homePlate">
            <a:avLst>
              <a:gd name="adj" fmla="val 28961"/>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8" name="AutoShape 3"/>
          <p:cNvSpPr>
            <a:spLocks noChangeArrowheads="1"/>
          </p:cNvSpPr>
          <p:nvPr/>
        </p:nvSpPr>
        <p:spPr bwMode="auto">
          <a:xfrm>
            <a:off x="5344258" y="97112"/>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10"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12" name="AutoShape 3"/>
          <p:cNvSpPr>
            <a:spLocks noChangeArrowheads="1"/>
          </p:cNvSpPr>
          <p:nvPr/>
        </p:nvSpPr>
        <p:spPr bwMode="auto">
          <a:xfrm>
            <a:off x="3059391" y="94913"/>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Entlastung der Familien</a:t>
            </a:r>
          </a:p>
        </p:txBody>
      </p:sp>
      <p:sp>
        <p:nvSpPr>
          <p:cNvPr id="14" name="Rechteck 13"/>
          <p:cNvSpPr/>
          <p:nvPr/>
        </p:nvSpPr>
        <p:spPr>
          <a:xfrm>
            <a:off x="966119" y="5715847"/>
            <a:ext cx="5647665" cy="369332"/>
          </a:xfrm>
          <a:prstGeom prst="rect">
            <a:avLst/>
          </a:prstGeom>
        </p:spPr>
        <p:txBody>
          <a:bodyPr wrap="square">
            <a:spAutoFit/>
          </a:bodyPr>
          <a:lstStyle/>
          <a:p>
            <a:r>
              <a:rPr lang="de-DE" sz="900" dirty="0"/>
              <a:t>Quelle: Bundesregierung 2018: Entwurf eines Gesetzes zur steuerlichen Entlastung der Familien sowie zur Anpassung weiterer steuerlicher Regelungen    </a:t>
            </a:r>
          </a:p>
        </p:txBody>
      </p:sp>
      <p:sp>
        <p:nvSpPr>
          <p:cNvPr id="5" name="Rechteck 4"/>
          <p:cNvSpPr/>
          <p:nvPr/>
        </p:nvSpPr>
        <p:spPr>
          <a:xfrm>
            <a:off x="6900442" y="1590964"/>
            <a:ext cx="4976248" cy="3354765"/>
          </a:xfrm>
          <a:prstGeom prst="rect">
            <a:avLst/>
          </a:prstGeom>
        </p:spPr>
        <p:txBody>
          <a:bodyPr wrap="square">
            <a:spAutoFit/>
          </a:bodyPr>
          <a:lstStyle/>
          <a:p>
            <a:pPr marL="273050" indent="-273050">
              <a:buFont typeface="Wingdings" panose="05000000000000000000" pitchFamily="2" charset="2"/>
              <a:buChar char="Ø"/>
            </a:pPr>
            <a:r>
              <a:rPr lang="de-DE" sz="1600" dirty="0">
                <a:solidFill>
                  <a:srgbClr val="003366"/>
                </a:solidFill>
                <a:latin typeface="Arial" panose="020B0604020202020204" pitchFamily="34" charset="0"/>
                <a:cs typeface="Arial" panose="020B0604020202020204" pitchFamily="34" charset="0"/>
              </a:rPr>
              <a:t>Familienentlastungsgesetz: finanzielle Entlastungen von rund 10 Mrd. € jährlich (inkl. Anhebung Grundfreibetrag und Tarifanpassungen)</a:t>
            </a:r>
          </a:p>
          <a:p>
            <a:pPr marL="285750" indent="-285750">
              <a:spcAft>
                <a:spcPts val="600"/>
              </a:spcAft>
              <a:buFont typeface="Wingdings" panose="05000000000000000000" pitchFamily="2" charset="2"/>
              <a:buChar char="Ø"/>
            </a:pPr>
            <a:r>
              <a:rPr lang="de-DE" sz="1600" dirty="0">
                <a:solidFill>
                  <a:srgbClr val="003366"/>
                </a:solidFill>
                <a:latin typeface="Arial" panose="020B0604020202020204" pitchFamily="34" charset="0"/>
                <a:cs typeface="Arial" panose="020B0604020202020204" pitchFamily="34" charset="0"/>
              </a:rPr>
              <a:t>Erhöhung des Kindergeldes um 10 € pro Kind      und Monat ab dem 01.07.2019</a:t>
            </a:r>
          </a:p>
          <a:p>
            <a:pPr marL="285750" indent="-285750">
              <a:spcAft>
                <a:spcPts val="600"/>
              </a:spcAft>
              <a:buFont typeface="Wingdings" panose="05000000000000000000" pitchFamily="2" charset="2"/>
              <a:buChar char="Ø"/>
            </a:pPr>
            <a:r>
              <a:rPr lang="de-DE" sz="1600" dirty="0">
                <a:solidFill>
                  <a:srgbClr val="003366"/>
                </a:solidFill>
                <a:latin typeface="Arial" panose="020B0604020202020204" pitchFamily="34" charset="0"/>
                <a:cs typeface="Arial" panose="020B0604020202020204" pitchFamily="34" charset="0"/>
              </a:rPr>
              <a:t>Eine Familie mit einem Bruttojahresgehalt von   60.000 € wird ab 2019 um 9,36% entlastet      (251 € pro Jahr). </a:t>
            </a:r>
          </a:p>
          <a:p>
            <a:pPr marL="285750" indent="-285750">
              <a:spcAft>
                <a:spcPts val="600"/>
              </a:spcAft>
              <a:buFont typeface="Wingdings" panose="05000000000000000000" pitchFamily="2" charset="2"/>
              <a:buChar char="Ø"/>
            </a:pPr>
            <a:r>
              <a:rPr lang="de-DE" sz="1600" dirty="0">
                <a:solidFill>
                  <a:srgbClr val="003366"/>
                </a:solidFill>
                <a:latin typeface="Arial" panose="020B0604020202020204" pitchFamily="34" charset="0"/>
                <a:cs typeface="Arial" panose="020B0604020202020204" pitchFamily="34" charset="0"/>
              </a:rPr>
              <a:t>Ab 01.01.2021: Erhöhung des Kindergeldes um weitere 15 € pro Kind und Monat.</a:t>
            </a:r>
          </a:p>
          <a:p>
            <a:pPr marL="285750" indent="-285750">
              <a:buFont typeface="Wingdings" panose="05000000000000000000" pitchFamily="2" charset="2"/>
              <a:buChar char="Ø"/>
            </a:pPr>
            <a:endParaRPr lang="de-DE" sz="1600" dirty="0">
              <a:solidFill>
                <a:srgbClr val="003366"/>
              </a:solidFill>
              <a:latin typeface="Arial" panose="020B0604020202020204" pitchFamily="34" charset="0"/>
              <a:cs typeface="Arial" panose="020B0604020202020204" pitchFamily="34" charset="0"/>
            </a:endParaRPr>
          </a:p>
        </p:txBody>
      </p:sp>
      <p:sp>
        <p:nvSpPr>
          <p:cNvPr id="18" name="Rechteck 17"/>
          <p:cNvSpPr/>
          <p:nvPr/>
        </p:nvSpPr>
        <p:spPr>
          <a:xfrm>
            <a:off x="8246660" y="5253505"/>
            <a:ext cx="4328365" cy="369332"/>
          </a:xfrm>
          <a:prstGeom prst="rect">
            <a:avLst/>
          </a:prstGeom>
        </p:spPr>
        <p:txBody>
          <a:bodyPr wrap="square">
            <a:spAutoFit/>
          </a:bodyPr>
          <a:lstStyle/>
          <a:p>
            <a:r>
              <a:rPr lang="de-DE" sz="900" dirty="0"/>
              <a:t>Quelle:  Die Bundesregierung, URL: </a:t>
            </a:r>
            <a:r>
              <a:rPr lang="de-DE" sz="900" dirty="0">
                <a:hlinkClick r:id="rId4"/>
              </a:rPr>
              <a:t>https://www.bundesregierung.de/breg-de/aktuelles/bis-zu-zehn-milliarden-euro-fuer-familien-1138410</a:t>
            </a:r>
            <a:r>
              <a:rPr lang="de-DE" sz="900" dirty="0"/>
              <a:t>, 16.01.2019</a:t>
            </a:r>
          </a:p>
        </p:txBody>
      </p:sp>
      <p:graphicFrame>
        <p:nvGraphicFramePr>
          <p:cNvPr id="20" name="Diagramm 19"/>
          <p:cNvGraphicFramePr>
            <a:graphicFrameLocks/>
          </p:cNvGraphicFramePr>
          <p:nvPr>
            <p:extLst>
              <p:ext uri="{D42A27DB-BD31-4B8C-83A1-F6EECF244321}">
                <p14:modId xmlns:p14="http://schemas.microsoft.com/office/powerpoint/2010/main" val="1051228407"/>
              </p:ext>
            </p:extLst>
          </p:nvPr>
        </p:nvGraphicFramePr>
        <p:xfrm>
          <a:off x="916347" y="1481959"/>
          <a:ext cx="5820784" cy="4099034"/>
        </p:xfrm>
        <a:graphic>
          <a:graphicData uri="http://schemas.openxmlformats.org/drawingml/2006/chart">
            <c:chart xmlns:c="http://schemas.openxmlformats.org/drawingml/2006/chart" xmlns:r="http://schemas.openxmlformats.org/officeDocument/2006/relationships" r:id="rId5"/>
          </a:graphicData>
        </a:graphic>
      </p:graphicFrame>
      <p:sp>
        <p:nvSpPr>
          <p:cNvPr id="3" name="Foliennummernplatzhalter 2"/>
          <p:cNvSpPr>
            <a:spLocks noGrp="1"/>
          </p:cNvSpPr>
          <p:nvPr>
            <p:ph type="sldNum" sz="quarter" idx="12"/>
          </p:nvPr>
        </p:nvSpPr>
        <p:spPr/>
        <p:txBody>
          <a:bodyPr/>
          <a:lstStyle/>
          <a:p>
            <a:fld id="{7C4E3F5F-0227-435F-8610-B0DE4291B439}" type="slidenum">
              <a:rPr lang="de-DE" smtClean="0"/>
              <a:t>19</a:t>
            </a:fld>
            <a:endParaRPr lang="de-DE" dirty="0"/>
          </a:p>
        </p:txBody>
      </p:sp>
      <p:sp>
        <p:nvSpPr>
          <p:cNvPr id="15"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375311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platzhalter 1"/>
          <p:cNvSpPr txBox="1">
            <a:spLocks/>
          </p:cNvSpPr>
          <p:nvPr>
            <p:custDataLst>
              <p:tags r:id="rId1"/>
            </p:custDataLst>
          </p:nvPr>
        </p:nvSpPr>
        <p:spPr bwMode="gray">
          <a:xfrm>
            <a:off x="870207" y="1580442"/>
            <a:ext cx="9408910" cy="3779997"/>
          </a:xfrm>
          <a:prstGeom prst="rect">
            <a:avLst/>
          </a:prstGeom>
        </p:spPr>
        <p:txBody>
          <a:bodyPr vert="horz" lIns="0" tIns="0" rIns="0" bIns="0" rtlCol="0">
            <a:noAutofit/>
          </a:bodyPr>
          <a:lstStyle>
            <a:defPPr>
              <a:defRPr lang="de-DE"/>
            </a:defPPr>
            <a:lvl1pPr indent="0">
              <a:spcBef>
                <a:spcPts val="600"/>
              </a:spcBef>
              <a:spcAft>
                <a:spcPts val="300"/>
              </a:spcAft>
              <a:buFont typeface="Arial" pitchFamily="34" charset="0"/>
              <a:buNone/>
              <a:defRPr sz="1600" b="1">
                <a:solidFill>
                  <a:srgbClr val="444B52"/>
                </a:solidFill>
              </a:defRPr>
            </a:lvl1pPr>
            <a:lvl2pPr marL="0" lvl="1" indent="0">
              <a:spcBef>
                <a:spcPts val="300"/>
              </a:spcBef>
              <a:spcAft>
                <a:spcPts val="0"/>
              </a:spcAft>
              <a:buFont typeface="Arial" pitchFamily="34" charset="0"/>
              <a:buNone/>
              <a:defRPr sz="1600">
                <a:solidFill>
                  <a:srgbClr val="444B52"/>
                </a:solidFill>
              </a:defRPr>
            </a:lvl2pPr>
            <a:lvl3pPr marL="216000" lvl="2" indent="-180000">
              <a:spcBef>
                <a:spcPts val="300"/>
              </a:spcBef>
              <a:spcAft>
                <a:spcPts val="0"/>
              </a:spcAft>
              <a:buFont typeface="Arial" pitchFamily="34" charset="0"/>
              <a:buChar char="•"/>
              <a:defRPr sz="1600">
                <a:solidFill>
                  <a:srgbClr val="444B52"/>
                </a:solidFill>
              </a:defRPr>
            </a:lvl3pPr>
            <a:lvl4pPr marL="432000" lvl="3" indent="-180000">
              <a:spcBef>
                <a:spcPts val="0"/>
              </a:spcBef>
              <a:spcAft>
                <a:spcPts val="0"/>
              </a:spcAft>
              <a:buFont typeface="Arial" pitchFamily="34" charset="0"/>
              <a:buChar char="-"/>
              <a:defRPr sz="1600">
                <a:solidFill>
                  <a:srgbClr val="444B52"/>
                </a:solidFill>
              </a:defRPr>
            </a:lvl4pPr>
            <a:lvl5pPr marL="648000" lvl="4" indent="-180000">
              <a:spcBef>
                <a:spcPts val="0"/>
              </a:spcBef>
              <a:spcAft>
                <a:spcPts val="0"/>
              </a:spcAft>
              <a:buFont typeface="Arial" pitchFamily="34" charset="0"/>
              <a:buChar char="-"/>
              <a:defRPr sz="1600">
                <a:solidFill>
                  <a:srgbClr val="444B52"/>
                </a:solidFill>
              </a:defRPr>
            </a:lvl5pPr>
            <a:lvl6pPr marL="648000" lvl="5" indent="-180000">
              <a:spcBef>
                <a:spcPts val="0"/>
              </a:spcBef>
              <a:spcAft>
                <a:spcPts val="0"/>
              </a:spcAft>
              <a:buFont typeface="Arial" pitchFamily="34" charset="0"/>
              <a:buChar char="-"/>
              <a:defRPr sz="1600" baseline="0">
                <a:solidFill>
                  <a:srgbClr val="444B52"/>
                </a:solidFill>
              </a:defRPr>
            </a:lvl6pPr>
            <a:lvl7pPr marL="648000" lvl="6" indent="-180000">
              <a:spcBef>
                <a:spcPts val="0"/>
              </a:spcBef>
              <a:spcAft>
                <a:spcPts val="0"/>
              </a:spcAft>
              <a:buFont typeface="Arial" pitchFamily="34" charset="0"/>
              <a:buChar char="-"/>
              <a:defRPr sz="1600" baseline="0">
                <a:solidFill>
                  <a:srgbClr val="444B52"/>
                </a:solidFill>
              </a:defRPr>
            </a:lvl7pPr>
            <a:lvl8pPr marL="648000" lvl="7" indent="-180000">
              <a:spcBef>
                <a:spcPts val="0"/>
              </a:spcBef>
              <a:spcAft>
                <a:spcPts val="0"/>
              </a:spcAft>
              <a:buFont typeface="Arial" pitchFamily="34" charset="0"/>
              <a:buChar char="-"/>
              <a:defRPr sz="1600" baseline="0">
                <a:solidFill>
                  <a:srgbClr val="444B52"/>
                </a:solidFill>
              </a:defRPr>
            </a:lvl8pPr>
            <a:lvl9pPr marL="648000" lvl="8" indent="-180000">
              <a:spcBef>
                <a:spcPts val="0"/>
              </a:spcBef>
              <a:spcAft>
                <a:spcPts val="0"/>
              </a:spcAft>
              <a:buFont typeface="Arial" pitchFamily="34" charset="0"/>
              <a:buChar char="-"/>
              <a:defRPr sz="1600" baseline="0">
                <a:solidFill>
                  <a:srgbClr val="444B52"/>
                </a:solidFill>
              </a:defRPr>
            </a:lvl9pPr>
          </a:lstStyle>
          <a:p>
            <a:pPr marL="285750" indent="-285750">
              <a:buFont typeface="Wingdings" panose="05000000000000000000" pitchFamily="2" charset="2"/>
              <a:buChar char="§"/>
            </a:pPr>
            <a:r>
              <a:rPr lang="de-DE" sz="1800" b="0" dirty="0">
                <a:solidFill>
                  <a:srgbClr val="003366"/>
                </a:solidFill>
                <a:latin typeface="Arial" panose="020B0604020202020204" pitchFamily="34" charset="0"/>
                <a:cs typeface="Arial" panose="020B0604020202020204" pitchFamily="34" charset="0"/>
              </a:rPr>
              <a:t>Einführung </a:t>
            </a:r>
          </a:p>
          <a:p>
            <a:pPr marL="285750" indent="-285750">
              <a:buFont typeface="Wingdings" panose="05000000000000000000" pitchFamily="2" charset="2"/>
              <a:buChar char="§"/>
            </a:pPr>
            <a:r>
              <a:rPr lang="de-DE" sz="1800" b="0" dirty="0">
                <a:solidFill>
                  <a:srgbClr val="003366"/>
                </a:solidFill>
                <a:latin typeface="Arial" panose="020B0604020202020204" pitchFamily="34" charset="0"/>
                <a:cs typeface="Arial" panose="020B0604020202020204" pitchFamily="34" charset="0"/>
              </a:rPr>
              <a:t>Wie steht es um die öffentlichen Finanzen?</a:t>
            </a:r>
          </a:p>
          <a:p>
            <a:pPr marL="285750" indent="-285750">
              <a:buFont typeface="Wingdings" panose="05000000000000000000" pitchFamily="2" charset="2"/>
              <a:buChar char="§"/>
            </a:pPr>
            <a:r>
              <a:rPr lang="de-DE" sz="1800" b="0" dirty="0" smtClean="0">
                <a:solidFill>
                  <a:srgbClr val="003366"/>
                </a:solidFill>
                <a:latin typeface="Arial" panose="020B0604020202020204" pitchFamily="34" charset="0"/>
                <a:cs typeface="Arial" panose="020B0604020202020204" pitchFamily="34" charset="0"/>
              </a:rPr>
              <a:t>Welche Vorhaben </a:t>
            </a:r>
            <a:r>
              <a:rPr lang="de-DE" sz="1800" b="0" dirty="0">
                <a:solidFill>
                  <a:srgbClr val="003366"/>
                </a:solidFill>
                <a:latin typeface="Arial" panose="020B0604020202020204" pitchFamily="34" charset="0"/>
                <a:cs typeface="Arial" panose="020B0604020202020204" pitchFamily="34" charset="0"/>
              </a:rPr>
              <a:t>wurde bereits umgesetzt? Investitionen in die Zukunft?</a:t>
            </a:r>
          </a:p>
          <a:p>
            <a:pPr marL="285750" indent="-285750">
              <a:buFont typeface="Wingdings" panose="05000000000000000000" pitchFamily="2" charset="2"/>
              <a:buChar char="§"/>
            </a:pPr>
            <a:r>
              <a:rPr lang="de-DE" sz="1800" b="0" dirty="0">
                <a:solidFill>
                  <a:srgbClr val="003366"/>
                </a:solidFill>
                <a:latin typeface="Arial" panose="020B0604020202020204" pitchFamily="34" charset="0"/>
                <a:cs typeface="Arial" panose="020B0604020202020204" pitchFamily="34" charset="0"/>
              </a:rPr>
              <a:t>Aktuelle Herausforderungen – was müsste passieren? </a:t>
            </a:r>
          </a:p>
          <a:p>
            <a:pPr marL="285750" indent="-285750">
              <a:buFont typeface="Wingdings" panose="05000000000000000000" pitchFamily="2" charset="2"/>
              <a:buChar char="§"/>
            </a:pPr>
            <a:r>
              <a:rPr lang="de-DE" sz="1800" b="0" dirty="0">
                <a:solidFill>
                  <a:srgbClr val="003366"/>
                </a:solidFill>
                <a:latin typeface="Arial" panose="020B0604020202020204" pitchFamily="34" charset="0"/>
                <a:cs typeface="Arial" panose="020B0604020202020204" pitchFamily="34" charset="0"/>
              </a:rPr>
              <a:t>Fazit</a:t>
            </a:r>
          </a:p>
          <a:p>
            <a:pPr marL="252000" lvl="3" indent="0">
              <a:buNone/>
            </a:pPr>
            <a:endParaRPr lang="de-DE" sz="1800" dirty="0">
              <a:solidFill>
                <a:srgbClr val="003366"/>
              </a:solidFill>
              <a:latin typeface="Arial" panose="020B0604020202020204" pitchFamily="34" charset="0"/>
              <a:cs typeface="Arial" panose="020B0604020202020204" pitchFamily="34" charset="0"/>
            </a:endParaRPr>
          </a:p>
        </p:txBody>
      </p:sp>
      <p:pic>
        <p:nvPicPr>
          <p:cNvPr id="44" name="Picture 2" descr="Bildergebnis für schumpeter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1"/>
          <p:cNvSpPr txBox="1">
            <a:spLocks noChangeArrowheads="1"/>
          </p:cNvSpPr>
          <p:nvPr/>
        </p:nvSpPr>
        <p:spPr bwMode="auto">
          <a:xfrm>
            <a:off x="870207" y="905339"/>
            <a:ext cx="11186407" cy="6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marL="0" marR="0" lvl="0" indent="0" algn="l" defTabSz="958850" rtl="0" eaLnBrk="1" fontAlgn="base" latinLnBrk="0" hangingPunct="1">
              <a:lnSpc>
                <a:spcPts val="3988"/>
              </a:lnSpc>
              <a:spcBef>
                <a:spcPct val="0"/>
              </a:spcBef>
              <a:spcAft>
                <a:spcPct val="0"/>
              </a:spcAft>
              <a:buClrTx/>
              <a:buSzTx/>
              <a:buFontTx/>
              <a:buNone/>
              <a:tabLst/>
              <a:defRPr/>
            </a:pPr>
            <a:r>
              <a:rPr lang="de-DE" kern="0" dirty="0">
                <a:solidFill>
                  <a:srgbClr val="003366"/>
                </a:solidFill>
                <a:latin typeface="Arial"/>
              </a:rPr>
              <a:t>Agenda</a:t>
            </a:r>
          </a:p>
          <a:p>
            <a:pPr marL="0" marR="0" lvl="0" indent="0" algn="l" defTabSz="958850" rtl="0" eaLnBrk="1" fontAlgn="base" latinLnBrk="0" hangingPunct="1">
              <a:lnSpc>
                <a:spcPts val="3988"/>
              </a:lnSpc>
              <a:spcBef>
                <a:spcPct val="0"/>
              </a:spcBef>
              <a:spcAft>
                <a:spcPct val="0"/>
              </a:spcAft>
              <a:buClrTx/>
              <a:buSzTx/>
              <a:buFontTx/>
              <a:buNone/>
              <a:tabLst/>
              <a:defRPr/>
            </a:pPr>
            <a:endParaRPr kumimoji="0" lang="de-DE" sz="2800" b="1" i="0" u="none" strike="noStrike" kern="0" cap="none" spc="0" normalizeH="0" baseline="0" noProof="0" dirty="0">
              <a:ln>
                <a:noFill/>
              </a:ln>
              <a:solidFill>
                <a:srgbClr val="003366"/>
              </a:solidFill>
              <a:effectLst/>
              <a:uLnTx/>
              <a:uFillTx/>
              <a:latin typeface="Arial"/>
              <a:ea typeface="+mj-ea"/>
              <a:cs typeface="+mj-cs"/>
            </a:endParaRPr>
          </a:p>
        </p:txBody>
      </p:sp>
      <p:sp>
        <p:nvSpPr>
          <p:cNvPr id="5" name="Foliennummernplatzhalter 4"/>
          <p:cNvSpPr>
            <a:spLocks noGrp="1"/>
          </p:cNvSpPr>
          <p:nvPr>
            <p:ph type="sldNum" sz="quarter" idx="12"/>
          </p:nvPr>
        </p:nvSpPr>
        <p:spPr/>
        <p:txBody>
          <a:bodyPr/>
          <a:lstStyle/>
          <a:p>
            <a:fld id="{7C4E3F5F-0227-435F-8610-B0DE4291B439}" type="slidenum">
              <a:rPr lang="de-DE" smtClean="0"/>
              <a:t>2</a:t>
            </a:fld>
            <a:endParaRPr lang="de-DE" dirty="0"/>
          </a:p>
        </p:txBody>
      </p:sp>
      <p:sp>
        <p:nvSpPr>
          <p:cNvPr id="7"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3351677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p:cNvSpPr txBox="1">
            <a:spLocks noChangeArrowheads="1"/>
          </p:cNvSpPr>
          <p:nvPr/>
        </p:nvSpPr>
        <p:spPr bwMode="auto">
          <a:xfrm>
            <a:off x="762069" y="703310"/>
            <a:ext cx="12666146"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r>
              <a:rPr lang="de-DE" kern="0" dirty="0">
                <a:solidFill>
                  <a:srgbClr val="003366"/>
                </a:solidFill>
                <a:latin typeface="Arial"/>
              </a:rPr>
              <a:t>Baukindergeld | </a:t>
            </a:r>
            <a:r>
              <a:rPr lang="de-DE" b="0" kern="0" dirty="0">
                <a:solidFill>
                  <a:srgbClr val="003366"/>
                </a:solidFill>
                <a:latin typeface="Arial"/>
              </a:rPr>
              <a:t>2018 - 2021</a:t>
            </a:r>
          </a:p>
        </p:txBody>
      </p:sp>
      <p:sp>
        <p:nvSpPr>
          <p:cNvPr id="7" name="AutoShape 2"/>
          <p:cNvSpPr>
            <a:spLocks noChangeArrowheads="1"/>
          </p:cNvSpPr>
          <p:nvPr/>
        </p:nvSpPr>
        <p:spPr bwMode="auto">
          <a:xfrm>
            <a:off x="762068" y="97112"/>
            <a:ext cx="2374026" cy="484909"/>
          </a:xfrm>
          <a:prstGeom prst="homePlate">
            <a:avLst>
              <a:gd name="adj" fmla="val 28961"/>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8" name="AutoShape 3"/>
          <p:cNvSpPr>
            <a:spLocks noChangeArrowheads="1"/>
          </p:cNvSpPr>
          <p:nvPr/>
        </p:nvSpPr>
        <p:spPr bwMode="auto">
          <a:xfrm>
            <a:off x="5344258" y="97112"/>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a:t>
            </a:r>
          </a:p>
          <a:p>
            <a:pPr algn="ctr" eaLnBrk="0" hangingPunct="0"/>
            <a:r>
              <a:rPr lang="de-DE" sz="1400" dirty="0">
                <a:solidFill>
                  <a:schemeClr val="bg1"/>
                </a:solidFill>
                <a:cs typeface="Arial" charset="0"/>
              </a:rPr>
              <a:t>Steuerwettbewerb </a:t>
            </a:r>
          </a:p>
        </p:txBody>
      </p:sp>
      <p:sp>
        <p:nvSpPr>
          <p:cNvPr id="10"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12" name="AutoShape 3"/>
          <p:cNvSpPr>
            <a:spLocks noChangeArrowheads="1"/>
          </p:cNvSpPr>
          <p:nvPr/>
        </p:nvSpPr>
        <p:spPr bwMode="auto">
          <a:xfrm>
            <a:off x="3059391" y="94913"/>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smtClean="0">
                <a:solidFill>
                  <a:schemeClr val="bg1"/>
                </a:solidFill>
                <a:cs typeface="Arial" charset="0"/>
              </a:rPr>
              <a:t>Baukindergeld</a:t>
            </a:r>
            <a:endParaRPr lang="de-DE" sz="1400" dirty="0">
              <a:solidFill>
                <a:schemeClr val="bg1"/>
              </a:solidFill>
              <a:cs typeface="Arial" charset="0"/>
            </a:endParaRPr>
          </a:p>
        </p:txBody>
      </p:sp>
      <p:sp>
        <p:nvSpPr>
          <p:cNvPr id="14" name="Rechteck 13"/>
          <p:cNvSpPr/>
          <p:nvPr/>
        </p:nvSpPr>
        <p:spPr>
          <a:xfrm>
            <a:off x="1015893" y="6209585"/>
            <a:ext cx="5116620" cy="230832"/>
          </a:xfrm>
          <a:prstGeom prst="rect">
            <a:avLst/>
          </a:prstGeom>
        </p:spPr>
        <p:txBody>
          <a:bodyPr wrap="square">
            <a:spAutoFit/>
          </a:bodyPr>
          <a:lstStyle/>
          <a:p>
            <a:r>
              <a:rPr lang="de-DE" sz="900" dirty="0"/>
              <a:t>Quelle: BT-Drs. 19/5479 – Antwort der Bundesregierung auf die Anfrage der Fraktion der FDP</a:t>
            </a:r>
          </a:p>
        </p:txBody>
      </p:sp>
      <p:sp>
        <p:nvSpPr>
          <p:cNvPr id="5" name="Rechteck 4"/>
          <p:cNvSpPr/>
          <p:nvPr/>
        </p:nvSpPr>
        <p:spPr>
          <a:xfrm>
            <a:off x="7240040" y="3459176"/>
            <a:ext cx="184731" cy="584775"/>
          </a:xfrm>
          <a:prstGeom prst="rect">
            <a:avLst/>
          </a:prstGeom>
        </p:spPr>
        <p:txBody>
          <a:bodyPr wrap="none">
            <a:spAutoFit/>
          </a:bodyPr>
          <a:lstStyle/>
          <a:p>
            <a:endParaRPr lang="de-DE" sz="1600" dirty="0">
              <a:solidFill>
                <a:srgbClr val="003366"/>
              </a:solidFill>
              <a:latin typeface="Arial" panose="020B0604020202020204" pitchFamily="34" charset="0"/>
              <a:cs typeface="Arial" panose="020B0604020202020204" pitchFamily="34" charset="0"/>
            </a:endParaRPr>
          </a:p>
          <a:p>
            <a:endParaRPr lang="de-DE" sz="1600" dirty="0">
              <a:solidFill>
                <a:srgbClr val="003366"/>
              </a:solidFill>
              <a:latin typeface="Arial" panose="020B0604020202020204" pitchFamily="34" charset="0"/>
              <a:cs typeface="Arial" panose="020B0604020202020204" pitchFamily="34" charset="0"/>
            </a:endParaRPr>
          </a:p>
        </p:txBody>
      </p:sp>
      <p:graphicFrame>
        <p:nvGraphicFramePr>
          <p:cNvPr id="15" name="Diagramm 14"/>
          <p:cNvGraphicFramePr>
            <a:graphicFrameLocks/>
          </p:cNvGraphicFramePr>
          <p:nvPr>
            <p:extLst>
              <p:ext uri="{D42A27DB-BD31-4B8C-83A1-F6EECF244321}">
                <p14:modId xmlns:p14="http://schemas.microsoft.com/office/powerpoint/2010/main" val="3716618552"/>
              </p:ext>
            </p:extLst>
          </p:nvPr>
        </p:nvGraphicFramePr>
        <p:xfrm>
          <a:off x="868504" y="1341868"/>
          <a:ext cx="7805889" cy="4620607"/>
        </p:xfrm>
        <a:graphic>
          <a:graphicData uri="http://schemas.openxmlformats.org/drawingml/2006/chart">
            <c:chart xmlns:c="http://schemas.openxmlformats.org/drawingml/2006/chart" xmlns:r="http://schemas.openxmlformats.org/officeDocument/2006/relationships" r:id="rId4"/>
          </a:graphicData>
        </a:graphic>
      </p:graphicFrame>
      <p:sp>
        <p:nvSpPr>
          <p:cNvPr id="4" name="Foliennummernplatzhalter 3"/>
          <p:cNvSpPr>
            <a:spLocks noGrp="1"/>
          </p:cNvSpPr>
          <p:nvPr>
            <p:ph type="sldNum" sz="quarter" idx="12"/>
          </p:nvPr>
        </p:nvSpPr>
        <p:spPr/>
        <p:txBody>
          <a:bodyPr/>
          <a:lstStyle/>
          <a:p>
            <a:fld id="{7C4E3F5F-0227-435F-8610-B0DE4291B439}" type="slidenum">
              <a:rPr lang="de-DE" smtClean="0"/>
              <a:t>20</a:t>
            </a:fld>
            <a:endParaRPr lang="de-DE" dirty="0"/>
          </a:p>
        </p:txBody>
      </p:sp>
      <p:sp>
        <p:nvSpPr>
          <p:cNvPr id="13"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
        <p:nvSpPr>
          <p:cNvPr id="2" name="Textfeld 1"/>
          <p:cNvSpPr txBox="1"/>
          <p:nvPr/>
        </p:nvSpPr>
        <p:spPr>
          <a:xfrm>
            <a:off x="8925338" y="1530626"/>
            <a:ext cx="2733261"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err="1" smtClean="0">
                <a:solidFill>
                  <a:srgbClr val="003366"/>
                </a:solidFill>
              </a:rPr>
              <a:t>Inzidenz</a:t>
            </a:r>
            <a:r>
              <a:rPr lang="en-US" sz="2400" dirty="0" smtClean="0">
                <a:solidFill>
                  <a:srgbClr val="003366"/>
                </a:solidFill>
              </a:rPr>
              <a:t> der Subvention?</a:t>
            </a:r>
          </a:p>
          <a:p>
            <a:pPr marL="342900" indent="-342900">
              <a:buFont typeface="Arial" panose="020B0604020202020204" pitchFamily="34" charset="0"/>
              <a:buChar char="•"/>
            </a:pPr>
            <a:r>
              <a:rPr lang="en-US" sz="2400" dirty="0" err="1" smtClean="0">
                <a:solidFill>
                  <a:srgbClr val="003366"/>
                </a:solidFill>
              </a:rPr>
              <a:t>Warum</a:t>
            </a:r>
            <a:r>
              <a:rPr lang="en-US" sz="2400" dirty="0" smtClean="0">
                <a:solidFill>
                  <a:srgbClr val="003366"/>
                </a:solidFill>
              </a:rPr>
              <a:t> </a:t>
            </a:r>
            <a:r>
              <a:rPr lang="en-US" sz="2400" dirty="0" err="1" smtClean="0">
                <a:solidFill>
                  <a:srgbClr val="003366"/>
                </a:solidFill>
              </a:rPr>
              <a:t>nicht</a:t>
            </a:r>
            <a:r>
              <a:rPr lang="en-US" sz="2400" dirty="0" smtClean="0">
                <a:solidFill>
                  <a:srgbClr val="003366"/>
                </a:solidFill>
              </a:rPr>
              <a:t> die </a:t>
            </a:r>
            <a:r>
              <a:rPr lang="en-US" sz="2400" dirty="0" err="1" smtClean="0">
                <a:solidFill>
                  <a:srgbClr val="003366"/>
                </a:solidFill>
              </a:rPr>
              <a:t>Grunderwerb</a:t>
            </a:r>
            <a:r>
              <a:rPr lang="en-US" sz="2400" dirty="0" smtClean="0">
                <a:solidFill>
                  <a:srgbClr val="003366"/>
                </a:solidFill>
              </a:rPr>
              <a:t>-</a:t>
            </a:r>
          </a:p>
          <a:p>
            <a:r>
              <a:rPr lang="en-US" sz="2400" dirty="0">
                <a:solidFill>
                  <a:srgbClr val="003366"/>
                </a:solidFill>
              </a:rPr>
              <a:t> </a:t>
            </a:r>
            <a:r>
              <a:rPr lang="en-US" sz="2400" dirty="0" smtClean="0">
                <a:solidFill>
                  <a:srgbClr val="003366"/>
                </a:solidFill>
              </a:rPr>
              <a:t>    </a:t>
            </a:r>
            <a:r>
              <a:rPr lang="en-US" sz="2400" dirty="0" err="1" smtClean="0">
                <a:solidFill>
                  <a:srgbClr val="003366"/>
                </a:solidFill>
              </a:rPr>
              <a:t>steuer</a:t>
            </a:r>
            <a:r>
              <a:rPr lang="en-US" sz="2400" dirty="0" smtClean="0">
                <a:solidFill>
                  <a:srgbClr val="003366"/>
                </a:solidFill>
              </a:rPr>
              <a:t>?</a:t>
            </a:r>
            <a:endParaRPr lang="en-US" sz="2400" dirty="0">
              <a:solidFill>
                <a:srgbClr val="003366"/>
              </a:solidFill>
            </a:endParaRPr>
          </a:p>
        </p:txBody>
      </p:sp>
    </p:spTree>
    <p:extLst>
      <p:ext uri="{BB962C8B-B14F-4D97-AF65-F5344CB8AC3E}">
        <p14:creationId xmlns:p14="http://schemas.microsoft.com/office/powerpoint/2010/main" val="2294223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p:cNvSpPr txBox="1">
            <a:spLocks noChangeArrowheads="1"/>
          </p:cNvSpPr>
          <p:nvPr/>
        </p:nvSpPr>
        <p:spPr bwMode="auto">
          <a:xfrm>
            <a:off x="762069" y="703310"/>
            <a:ext cx="12666146"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r>
              <a:rPr lang="de-DE" kern="0" dirty="0">
                <a:solidFill>
                  <a:srgbClr val="003366"/>
                </a:solidFill>
                <a:latin typeface="Arial"/>
              </a:rPr>
              <a:t>Solidaritätszuschlag | </a:t>
            </a:r>
            <a:endParaRPr lang="de-DE" b="0" kern="0" dirty="0">
              <a:solidFill>
                <a:srgbClr val="003366"/>
              </a:solidFill>
              <a:latin typeface="Arial"/>
            </a:endParaRPr>
          </a:p>
        </p:txBody>
      </p:sp>
      <p:sp>
        <p:nvSpPr>
          <p:cNvPr id="7" name="AutoShape 2"/>
          <p:cNvSpPr>
            <a:spLocks noChangeArrowheads="1"/>
          </p:cNvSpPr>
          <p:nvPr/>
        </p:nvSpPr>
        <p:spPr bwMode="auto">
          <a:xfrm>
            <a:off x="762068" y="97112"/>
            <a:ext cx="2374026" cy="484909"/>
          </a:xfrm>
          <a:prstGeom prst="homePlate">
            <a:avLst>
              <a:gd name="adj" fmla="val 28961"/>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8" name="AutoShape 3"/>
          <p:cNvSpPr>
            <a:spLocks noChangeArrowheads="1"/>
          </p:cNvSpPr>
          <p:nvPr/>
        </p:nvSpPr>
        <p:spPr bwMode="auto">
          <a:xfrm>
            <a:off x="5344258" y="97112"/>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a:t>
            </a:r>
          </a:p>
          <a:p>
            <a:pPr algn="ctr" eaLnBrk="0" hangingPunct="0"/>
            <a:r>
              <a:rPr lang="de-DE" sz="1400" dirty="0">
                <a:solidFill>
                  <a:schemeClr val="bg1"/>
                </a:solidFill>
                <a:cs typeface="Arial" charset="0"/>
              </a:rPr>
              <a:t>Steuerwettbewerb </a:t>
            </a:r>
          </a:p>
        </p:txBody>
      </p:sp>
      <p:sp>
        <p:nvSpPr>
          <p:cNvPr id="10"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12" name="AutoShape 3"/>
          <p:cNvSpPr>
            <a:spLocks noChangeArrowheads="1"/>
          </p:cNvSpPr>
          <p:nvPr/>
        </p:nvSpPr>
        <p:spPr bwMode="auto">
          <a:xfrm>
            <a:off x="3059391" y="94913"/>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Solidaritätszuschlag</a:t>
            </a:r>
          </a:p>
        </p:txBody>
      </p:sp>
      <p:sp>
        <p:nvSpPr>
          <p:cNvPr id="5" name="Rechteck 4"/>
          <p:cNvSpPr/>
          <p:nvPr/>
        </p:nvSpPr>
        <p:spPr>
          <a:xfrm>
            <a:off x="7240040" y="3459176"/>
            <a:ext cx="184731" cy="584775"/>
          </a:xfrm>
          <a:prstGeom prst="rect">
            <a:avLst/>
          </a:prstGeom>
        </p:spPr>
        <p:txBody>
          <a:bodyPr wrap="none">
            <a:spAutoFit/>
          </a:bodyPr>
          <a:lstStyle/>
          <a:p>
            <a:endParaRPr lang="de-DE" sz="1600" dirty="0">
              <a:solidFill>
                <a:srgbClr val="003366"/>
              </a:solidFill>
              <a:latin typeface="Arial" panose="020B0604020202020204" pitchFamily="34" charset="0"/>
              <a:cs typeface="Arial" panose="020B0604020202020204" pitchFamily="34" charset="0"/>
            </a:endParaRPr>
          </a:p>
          <a:p>
            <a:endParaRPr lang="de-DE" sz="1600" dirty="0">
              <a:solidFill>
                <a:srgbClr val="003366"/>
              </a:solidFill>
              <a:latin typeface="Arial" panose="020B0604020202020204" pitchFamily="34" charset="0"/>
              <a:cs typeface="Arial" panose="020B0604020202020204" pitchFamily="34" charset="0"/>
            </a:endParaRPr>
          </a:p>
        </p:txBody>
      </p:sp>
      <p:sp>
        <p:nvSpPr>
          <p:cNvPr id="2" name="Rechteck 1"/>
          <p:cNvSpPr/>
          <p:nvPr/>
        </p:nvSpPr>
        <p:spPr>
          <a:xfrm>
            <a:off x="692123" y="4065189"/>
            <a:ext cx="10863277" cy="584775"/>
          </a:xfrm>
          <a:prstGeom prst="rect">
            <a:avLst/>
          </a:prstGeom>
        </p:spPr>
        <p:txBody>
          <a:bodyPr wrap="square">
            <a:spAutoFit/>
          </a:bodyPr>
          <a:lstStyle/>
          <a:p>
            <a:endParaRPr lang="de-DE" sz="1600" dirty="0">
              <a:solidFill>
                <a:srgbClr val="003366"/>
              </a:solidFill>
              <a:latin typeface="Arial" panose="020B0604020202020204" pitchFamily="34" charset="0"/>
              <a:cs typeface="Arial" panose="020B0604020202020204" pitchFamily="34" charset="0"/>
            </a:endParaRPr>
          </a:p>
          <a:p>
            <a:endParaRPr lang="de-DE" sz="1600" dirty="0">
              <a:solidFill>
                <a:srgbClr val="003366"/>
              </a:solidFill>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4"/>
          <a:stretch>
            <a:fillRect/>
          </a:stretch>
        </p:blipFill>
        <p:spPr>
          <a:xfrm>
            <a:off x="1322154" y="1418557"/>
            <a:ext cx="3667343" cy="2068235"/>
          </a:xfrm>
          <a:prstGeom prst="rect">
            <a:avLst/>
          </a:prstGeom>
        </p:spPr>
      </p:pic>
      <p:sp>
        <p:nvSpPr>
          <p:cNvPr id="4" name="Textfeld 3"/>
          <p:cNvSpPr txBox="1"/>
          <p:nvPr/>
        </p:nvSpPr>
        <p:spPr>
          <a:xfrm>
            <a:off x="5086511" y="1393818"/>
            <a:ext cx="6768910" cy="2031325"/>
          </a:xfrm>
          <a:prstGeom prst="rect">
            <a:avLst/>
          </a:prstGeom>
          <a:noFill/>
        </p:spPr>
        <p:txBody>
          <a:bodyPr wrap="square" rtlCol="0">
            <a:spAutoFit/>
          </a:bodyPr>
          <a:lstStyle/>
          <a:p>
            <a:r>
              <a:rPr lang="de-DE" i="1" dirty="0"/>
              <a:t>„Und wir werden 2021 den Solidaritätszuschlag abschaffen für 90 Prozent der Bürger, die ihn heute zahlen. Das bringt abermals eine dauerhafte Senkung der Steuern von zehn Milliarden Euro pro Jahr…Wenn man den Soli für die übrigen zehn Prozent streichen würde, kostet dies abermals fast zehn Milliarden Euro. Unter denen sind als Steuerzahler, die sehr hohe Summen verdienen, auch einige Politiker.“ </a:t>
            </a:r>
          </a:p>
          <a:p>
            <a:endParaRPr lang="de-DE" dirty="0"/>
          </a:p>
        </p:txBody>
      </p:sp>
      <p:sp>
        <p:nvSpPr>
          <p:cNvPr id="9" name="Textfeld 8"/>
          <p:cNvSpPr txBox="1"/>
          <p:nvPr/>
        </p:nvSpPr>
        <p:spPr>
          <a:xfrm>
            <a:off x="5763562" y="3043428"/>
            <a:ext cx="6336799" cy="276999"/>
          </a:xfrm>
          <a:prstGeom prst="rect">
            <a:avLst/>
          </a:prstGeom>
          <a:noFill/>
        </p:spPr>
        <p:txBody>
          <a:bodyPr wrap="none" rtlCol="0">
            <a:spAutoFit/>
          </a:bodyPr>
          <a:lstStyle/>
          <a:p>
            <a:r>
              <a:rPr lang="de-DE" sz="1200" dirty="0"/>
              <a:t>Bundesfinanzminister Scholz im Interview mit der Passauer Neuen Presse vom 23. November 2018</a:t>
            </a:r>
          </a:p>
        </p:txBody>
      </p:sp>
      <p:sp>
        <p:nvSpPr>
          <p:cNvPr id="19" name="Textfeld 18"/>
          <p:cNvSpPr txBox="1"/>
          <p:nvPr/>
        </p:nvSpPr>
        <p:spPr>
          <a:xfrm>
            <a:off x="585396" y="6235279"/>
            <a:ext cx="5224507" cy="246221"/>
          </a:xfrm>
          <a:prstGeom prst="rect">
            <a:avLst/>
          </a:prstGeom>
          <a:noFill/>
        </p:spPr>
        <p:txBody>
          <a:bodyPr wrap="none" rtlCol="0">
            <a:spAutoFit/>
          </a:bodyPr>
          <a:lstStyle/>
          <a:p>
            <a:r>
              <a:rPr lang="de-DE" sz="1000" dirty="0"/>
              <a:t>Quelle: Bundesministerium der Finanzen – Referat I A 6, Ergebnis der Steuerschätzung Mai 2019.</a:t>
            </a:r>
          </a:p>
        </p:txBody>
      </p:sp>
      <p:sp>
        <p:nvSpPr>
          <p:cNvPr id="20" name="Textfeld 19"/>
          <p:cNvSpPr txBox="1"/>
          <p:nvPr/>
        </p:nvSpPr>
        <p:spPr>
          <a:xfrm>
            <a:off x="692123" y="3530657"/>
            <a:ext cx="4476546" cy="369332"/>
          </a:xfrm>
          <a:prstGeom prst="rect">
            <a:avLst/>
          </a:prstGeom>
          <a:noFill/>
        </p:spPr>
        <p:txBody>
          <a:bodyPr wrap="none" rtlCol="0">
            <a:spAutoFit/>
          </a:bodyPr>
          <a:lstStyle/>
          <a:p>
            <a:r>
              <a:rPr lang="de-DE" b="1" dirty="0">
                <a:solidFill>
                  <a:srgbClr val="003366"/>
                </a:solidFill>
                <a:latin typeface="Arial" panose="020B0604020202020204" pitchFamily="34" charset="0"/>
                <a:cs typeface="Arial" panose="020B0604020202020204" pitchFamily="34" charset="0"/>
              </a:rPr>
              <a:t>Wer zahlt wieviel Solidaritätszuschlag?</a:t>
            </a:r>
          </a:p>
        </p:txBody>
      </p:sp>
      <p:graphicFrame>
        <p:nvGraphicFramePr>
          <p:cNvPr id="6" name="Tabelle 5"/>
          <p:cNvGraphicFramePr>
            <a:graphicFrameLocks noGrp="1"/>
          </p:cNvGraphicFramePr>
          <p:nvPr>
            <p:extLst/>
          </p:nvPr>
        </p:nvGraphicFramePr>
        <p:xfrm>
          <a:off x="692123" y="3861140"/>
          <a:ext cx="10016158" cy="2386518"/>
        </p:xfrm>
        <a:graphic>
          <a:graphicData uri="http://schemas.openxmlformats.org/drawingml/2006/table">
            <a:tbl>
              <a:tblPr firstRow="1" bandRow="1">
                <a:tableStyleId>{5C22544A-7EE6-4342-B048-85BDC9FD1C3A}</a:tableStyleId>
              </a:tblPr>
              <a:tblGrid>
                <a:gridCol w="2725581">
                  <a:extLst>
                    <a:ext uri="{9D8B030D-6E8A-4147-A177-3AD203B41FA5}">
                      <a16:colId xmlns="" xmlns:a16="http://schemas.microsoft.com/office/drawing/2014/main" val="20000"/>
                    </a:ext>
                  </a:extLst>
                </a:gridCol>
                <a:gridCol w="1041511">
                  <a:extLst>
                    <a:ext uri="{9D8B030D-6E8A-4147-A177-3AD203B41FA5}">
                      <a16:colId xmlns="" xmlns:a16="http://schemas.microsoft.com/office/drawing/2014/main" val="20001"/>
                    </a:ext>
                  </a:extLst>
                </a:gridCol>
                <a:gridCol w="1041511">
                  <a:extLst>
                    <a:ext uri="{9D8B030D-6E8A-4147-A177-3AD203B41FA5}">
                      <a16:colId xmlns="" xmlns:a16="http://schemas.microsoft.com/office/drawing/2014/main" val="20002"/>
                    </a:ext>
                  </a:extLst>
                </a:gridCol>
                <a:gridCol w="1041511">
                  <a:extLst>
                    <a:ext uri="{9D8B030D-6E8A-4147-A177-3AD203B41FA5}">
                      <a16:colId xmlns="" xmlns:a16="http://schemas.microsoft.com/office/drawing/2014/main" val="20003"/>
                    </a:ext>
                  </a:extLst>
                </a:gridCol>
                <a:gridCol w="1041511">
                  <a:extLst>
                    <a:ext uri="{9D8B030D-6E8A-4147-A177-3AD203B41FA5}">
                      <a16:colId xmlns="" xmlns:a16="http://schemas.microsoft.com/office/drawing/2014/main" val="20004"/>
                    </a:ext>
                  </a:extLst>
                </a:gridCol>
                <a:gridCol w="1041511">
                  <a:extLst>
                    <a:ext uri="{9D8B030D-6E8A-4147-A177-3AD203B41FA5}">
                      <a16:colId xmlns="" xmlns:a16="http://schemas.microsoft.com/office/drawing/2014/main" val="20005"/>
                    </a:ext>
                  </a:extLst>
                </a:gridCol>
                <a:gridCol w="1041511">
                  <a:extLst>
                    <a:ext uri="{9D8B030D-6E8A-4147-A177-3AD203B41FA5}">
                      <a16:colId xmlns="" xmlns:a16="http://schemas.microsoft.com/office/drawing/2014/main" val="20006"/>
                    </a:ext>
                  </a:extLst>
                </a:gridCol>
                <a:gridCol w="1041511">
                  <a:extLst>
                    <a:ext uri="{9D8B030D-6E8A-4147-A177-3AD203B41FA5}">
                      <a16:colId xmlns="" xmlns:a16="http://schemas.microsoft.com/office/drawing/2014/main" val="20007"/>
                    </a:ext>
                  </a:extLst>
                </a:gridCol>
              </a:tblGrid>
              <a:tr h="335176">
                <a:tc>
                  <a:txBody>
                    <a:bodyPr/>
                    <a:lstStyle/>
                    <a:p>
                      <a:endParaRPr lang="de-DE" sz="1600" dirty="0"/>
                    </a:p>
                  </a:txBody>
                  <a:tcPr>
                    <a:lnL w="12700" cap="flat" cmpd="sng" algn="ctr">
                      <a:solidFill>
                        <a:schemeClr val="bg1">
                          <a:lumMod val="75000"/>
                        </a:schemeClr>
                      </a:solidFill>
                      <a:prstDash val="solid"/>
                      <a:round/>
                      <a:headEnd type="none" w="med" len="med"/>
                      <a:tailEnd type="none" w="med" len="med"/>
                    </a:lnL>
                    <a:lnB w="38100" cmpd="sng">
                      <a:noFill/>
                    </a:lnB>
                    <a:solidFill>
                      <a:srgbClr val="002060"/>
                    </a:solidFill>
                  </a:tcPr>
                </a:tc>
                <a:tc>
                  <a:txBody>
                    <a:bodyPr/>
                    <a:lstStyle/>
                    <a:p>
                      <a:pPr algn="ctr"/>
                      <a:r>
                        <a:rPr lang="de-DE" sz="1600" dirty="0"/>
                        <a:t>2017</a:t>
                      </a:r>
                    </a:p>
                  </a:txBody>
                  <a:tcPr>
                    <a:lnB w="12700" cap="flat" cmpd="sng" algn="ctr">
                      <a:noFill/>
                      <a:prstDash val="solid"/>
                      <a:round/>
                      <a:headEnd type="none" w="med" len="med"/>
                      <a:tailEnd type="none" w="med" len="med"/>
                    </a:lnB>
                    <a:solidFill>
                      <a:srgbClr val="002060"/>
                    </a:solidFill>
                  </a:tcPr>
                </a:tc>
                <a:tc>
                  <a:txBody>
                    <a:bodyPr/>
                    <a:lstStyle/>
                    <a:p>
                      <a:pPr algn="ctr"/>
                      <a:r>
                        <a:rPr lang="de-DE" sz="1600" dirty="0"/>
                        <a:t>2018</a:t>
                      </a:r>
                    </a:p>
                  </a:txBody>
                  <a:tcPr>
                    <a:lnB w="12700" cap="flat" cmpd="sng" algn="ctr">
                      <a:noFill/>
                      <a:prstDash val="solid"/>
                      <a:round/>
                      <a:headEnd type="none" w="med" len="med"/>
                      <a:tailEnd type="none" w="med" len="med"/>
                    </a:lnB>
                    <a:solidFill>
                      <a:srgbClr val="002060"/>
                    </a:solidFill>
                  </a:tcPr>
                </a:tc>
                <a:tc>
                  <a:txBody>
                    <a:bodyPr/>
                    <a:lstStyle/>
                    <a:p>
                      <a:pPr algn="ctr"/>
                      <a:r>
                        <a:rPr lang="de-DE" sz="1600" dirty="0"/>
                        <a:t>2019</a:t>
                      </a:r>
                    </a:p>
                  </a:txBody>
                  <a:tcPr>
                    <a:lnB w="12700" cap="flat" cmpd="sng" algn="ctr">
                      <a:noFill/>
                      <a:prstDash val="solid"/>
                      <a:round/>
                      <a:headEnd type="none" w="med" len="med"/>
                      <a:tailEnd type="none" w="med" len="med"/>
                    </a:lnB>
                    <a:solidFill>
                      <a:srgbClr val="002060"/>
                    </a:solidFill>
                  </a:tcPr>
                </a:tc>
                <a:tc>
                  <a:txBody>
                    <a:bodyPr/>
                    <a:lstStyle/>
                    <a:p>
                      <a:pPr algn="ctr"/>
                      <a:r>
                        <a:rPr lang="de-DE" sz="1600" dirty="0"/>
                        <a:t>2020</a:t>
                      </a:r>
                    </a:p>
                  </a:txBody>
                  <a:tcPr>
                    <a:lnB w="12700" cap="flat" cmpd="sng" algn="ctr">
                      <a:noFill/>
                      <a:prstDash val="solid"/>
                      <a:round/>
                      <a:headEnd type="none" w="med" len="med"/>
                      <a:tailEnd type="none" w="med" len="med"/>
                    </a:lnB>
                    <a:solidFill>
                      <a:srgbClr val="002060"/>
                    </a:solidFill>
                  </a:tcPr>
                </a:tc>
                <a:tc>
                  <a:txBody>
                    <a:bodyPr/>
                    <a:lstStyle/>
                    <a:p>
                      <a:pPr algn="ctr"/>
                      <a:r>
                        <a:rPr lang="de-DE" sz="1600" dirty="0"/>
                        <a:t>2021</a:t>
                      </a:r>
                    </a:p>
                  </a:txBody>
                  <a:tcPr>
                    <a:lnB w="12700" cap="flat" cmpd="sng" algn="ctr">
                      <a:noFill/>
                      <a:prstDash val="solid"/>
                      <a:round/>
                      <a:headEnd type="none" w="med" len="med"/>
                      <a:tailEnd type="none" w="med" len="med"/>
                    </a:lnB>
                    <a:solidFill>
                      <a:srgbClr val="002060"/>
                    </a:solidFill>
                  </a:tcPr>
                </a:tc>
                <a:tc>
                  <a:txBody>
                    <a:bodyPr/>
                    <a:lstStyle/>
                    <a:p>
                      <a:pPr algn="ctr"/>
                      <a:r>
                        <a:rPr lang="de-DE" sz="1600" dirty="0"/>
                        <a:t>2022</a:t>
                      </a:r>
                    </a:p>
                  </a:txBody>
                  <a:tcPr>
                    <a:lnB w="12700" cap="flat" cmpd="sng" algn="ctr">
                      <a:noFill/>
                      <a:prstDash val="solid"/>
                      <a:round/>
                      <a:headEnd type="none" w="med" len="med"/>
                      <a:tailEnd type="none" w="med" len="med"/>
                    </a:lnB>
                    <a:solidFill>
                      <a:srgbClr val="002060"/>
                    </a:solidFill>
                  </a:tcPr>
                </a:tc>
                <a:tc>
                  <a:txBody>
                    <a:bodyPr/>
                    <a:lstStyle/>
                    <a:p>
                      <a:pPr algn="ctr"/>
                      <a:r>
                        <a:rPr lang="de-DE" sz="1600" dirty="0"/>
                        <a:t>2023</a:t>
                      </a:r>
                    </a:p>
                  </a:txBody>
                  <a:tcPr>
                    <a:lnR w="12700" cap="flat" cmpd="sng" algn="ctr">
                      <a:solidFill>
                        <a:schemeClr val="bg1">
                          <a:lumMod val="75000"/>
                        </a:schemeClr>
                      </a:solidFill>
                      <a:prstDash val="solid"/>
                      <a:round/>
                      <a:headEnd type="none" w="med" len="med"/>
                      <a:tailEnd type="none" w="med" len="med"/>
                    </a:lnR>
                    <a:lnB w="12700" cap="flat" cmpd="sng" algn="ctr">
                      <a:noFill/>
                      <a:prstDash val="solid"/>
                      <a:round/>
                      <a:headEnd type="none" w="med" len="med"/>
                      <a:tailEnd type="none" w="med" len="med"/>
                    </a:lnB>
                    <a:solidFill>
                      <a:srgbClr val="002060"/>
                    </a:solidFill>
                  </a:tcPr>
                </a:tc>
                <a:extLst>
                  <a:ext uri="{0D108BD9-81ED-4DB2-BD59-A6C34878D82A}">
                    <a16:rowId xmlns="" xmlns:a16="http://schemas.microsoft.com/office/drawing/2014/main" val="10000"/>
                  </a:ext>
                </a:extLst>
              </a:tr>
              <a:tr h="335176">
                <a:tc>
                  <a:txBody>
                    <a:bodyPr/>
                    <a:lstStyle/>
                    <a:p>
                      <a:r>
                        <a:rPr lang="de-DE" sz="1600" dirty="0"/>
                        <a:t>In</a:t>
                      </a:r>
                      <a:r>
                        <a:rPr lang="de-DE" sz="1600" baseline="0" dirty="0"/>
                        <a:t> Mio. € zu</a:t>
                      </a:r>
                      <a:endParaRPr lang="de-DE" sz="1600" dirty="0"/>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de-DE" sz="1600" dirty="0"/>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35176">
                <a:tc>
                  <a:txBody>
                    <a:bodyPr/>
                    <a:lstStyle/>
                    <a:p>
                      <a:r>
                        <a:rPr lang="de-DE" sz="1600" dirty="0"/>
                        <a:t>Lohnsteuer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11.915,1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12.610,9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13.270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13.805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14.425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15.080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15.765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35176">
                <a:tc>
                  <a:txBody>
                    <a:bodyPr/>
                    <a:lstStyle/>
                    <a:p>
                      <a:r>
                        <a:rPr lang="de-DE" sz="1600" dirty="0" err="1"/>
                        <a:t>Veranl</a:t>
                      </a:r>
                      <a:r>
                        <a:rPr lang="de-DE" sz="1600" dirty="0"/>
                        <a:t>. Einkommensteuer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2.876,9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2.916,3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2.875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2.910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3.025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3.185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3.360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5647">
                <a:tc>
                  <a:txBody>
                    <a:bodyPr/>
                    <a:lstStyle/>
                    <a:p>
                      <a:r>
                        <a:rPr lang="de-DE" dirty="0"/>
                        <a:t>Abgeltungsteuer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a:solidFill>
                            <a:schemeClr val="dk1"/>
                          </a:solidFill>
                          <a:latin typeface="+mn-lt"/>
                          <a:ea typeface="+mn-ea"/>
                          <a:cs typeface="+mn-cs"/>
                        </a:rPr>
                        <a:t>401,0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a:solidFill>
                            <a:schemeClr val="dk1"/>
                          </a:solidFill>
                          <a:latin typeface="+mn-lt"/>
                          <a:ea typeface="+mn-ea"/>
                          <a:cs typeface="+mn-cs"/>
                        </a:rPr>
                        <a:t>378,9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260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a:solidFill>
                            <a:schemeClr val="dk1"/>
                          </a:solidFill>
                          <a:latin typeface="+mn-lt"/>
                          <a:ea typeface="+mn-ea"/>
                          <a:cs typeface="+mn-cs"/>
                        </a:rPr>
                        <a:t>255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a:solidFill>
                            <a:schemeClr val="dk1"/>
                          </a:solidFill>
                          <a:latin typeface="+mn-lt"/>
                          <a:ea typeface="+mn-ea"/>
                          <a:cs typeface="+mn-cs"/>
                        </a:rPr>
                        <a:t>260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a:solidFill>
                            <a:schemeClr val="dk1"/>
                          </a:solidFill>
                          <a:latin typeface="+mn-lt"/>
                          <a:ea typeface="+mn-ea"/>
                          <a:cs typeface="+mn-cs"/>
                        </a:rPr>
                        <a:t>265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a:solidFill>
                            <a:schemeClr val="dk1"/>
                          </a:solidFill>
                          <a:latin typeface="+mn-lt"/>
                          <a:ea typeface="+mn-ea"/>
                          <a:cs typeface="+mn-cs"/>
                        </a:rPr>
                        <a:t>270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35176">
                <a:tc>
                  <a:txBody>
                    <a:bodyPr/>
                    <a:lstStyle/>
                    <a:p>
                      <a:r>
                        <a:rPr lang="de-DE" sz="1600" dirty="0"/>
                        <a:t>Nicht </a:t>
                      </a:r>
                      <a:r>
                        <a:rPr lang="de-DE" sz="1600" dirty="0" err="1"/>
                        <a:t>veranl</a:t>
                      </a:r>
                      <a:r>
                        <a:rPr lang="de-DE" sz="1600" dirty="0"/>
                        <a:t>. Steuern v. Ertrag</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a:solidFill>
                            <a:schemeClr val="dk1"/>
                          </a:solidFill>
                          <a:latin typeface="+mn-lt"/>
                          <a:ea typeface="+mn-ea"/>
                          <a:cs typeface="+mn-cs"/>
                        </a:rPr>
                        <a:t>1.016,0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a:solidFill>
                            <a:schemeClr val="dk1"/>
                          </a:solidFill>
                          <a:latin typeface="+mn-lt"/>
                          <a:ea typeface="+mn-ea"/>
                          <a:cs typeface="+mn-cs"/>
                        </a:rPr>
                        <a:t>1.189,3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1.205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1.190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1.225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1.260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a:solidFill>
                            <a:schemeClr val="dk1"/>
                          </a:solidFill>
                          <a:latin typeface="+mn-lt"/>
                          <a:ea typeface="+mn-ea"/>
                          <a:cs typeface="+mn-cs"/>
                        </a:rPr>
                        <a:t>1.295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44358">
                <a:tc>
                  <a:txBody>
                    <a:bodyPr/>
                    <a:lstStyle/>
                    <a:p>
                      <a:pPr marL="0" algn="l" defTabSz="914400" rtl="0" eaLnBrk="1" latinLnBrk="0" hangingPunct="1"/>
                      <a:r>
                        <a:rPr lang="de-DE" sz="1600" kern="1200" dirty="0">
                          <a:solidFill>
                            <a:schemeClr val="dk1"/>
                          </a:solidFill>
                          <a:latin typeface="+mn-lt"/>
                          <a:ea typeface="+mn-ea"/>
                          <a:cs typeface="+mn-cs"/>
                        </a:rPr>
                        <a:t>Körperschaftsteuer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a:solidFill>
                            <a:schemeClr val="dk1"/>
                          </a:solidFill>
                          <a:latin typeface="+mn-lt"/>
                          <a:ea typeface="+mn-ea"/>
                          <a:cs typeface="+mn-cs"/>
                        </a:rPr>
                        <a:t>1.744,2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1.831,3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a:solidFill>
                            <a:schemeClr val="dk1"/>
                          </a:solidFill>
                          <a:latin typeface="+mn-lt"/>
                          <a:ea typeface="+mn-ea"/>
                          <a:cs typeface="+mn-cs"/>
                        </a:rPr>
                        <a:t>1.790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a:solidFill>
                            <a:schemeClr val="dk1"/>
                          </a:solidFill>
                          <a:latin typeface="+mn-lt"/>
                          <a:ea typeface="+mn-ea"/>
                          <a:cs typeface="+mn-cs"/>
                        </a:rPr>
                        <a:t>1.840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1.915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1.960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ctr" latinLnBrk="0" hangingPunct="1"/>
                      <a:r>
                        <a:rPr lang="de-DE" sz="1600" kern="1200" dirty="0">
                          <a:solidFill>
                            <a:schemeClr val="dk1"/>
                          </a:solidFill>
                          <a:latin typeface="+mn-lt"/>
                          <a:ea typeface="+mn-ea"/>
                          <a:cs typeface="+mn-cs"/>
                        </a:rPr>
                        <a:t>2.010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sp>
        <p:nvSpPr>
          <p:cNvPr id="14" name="Foliennummernplatzhalter 13"/>
          <p:cNvSpPr>
            <a:spLocks noGrp="1"/>
          </p:cNvSpPr>
          <p:nvPr>
            <p:ph type="sldNum" sz="quarter" idx="12"/>
          </p:nvPr>
        </p:nvSpPr>
        <p:spPr/>
        <p:txBody>
          <a:bodyPr/>
          <a:lstStyle/>
          <a:p>
            <a:fld id="{7C4E3F5F-0227-435F-8610-B0DE4291B439}" type="slidenum">
              <a:rPr lang="de-DE" smtClean="0"/>
              <a:t>21</a:t>
            </a:fld>
            <a:endParaRPr lang="de-DE" dirty="0"/>
          </a:p>
        </p:txBody>
      </p:sp>
      <p:sp>
        <p:nvSpPr>
          <p:cNvPr id="15" name="Textfeld 14"/>
          <p:cNvSpPr txBox="1"/>
          <p:nvPr/>
        </p:nvSpPr>
        <p:spPr>
          <a:xfrm rot="20361882">
            <a:off x="1889818" y="3618421"/>
            <a:ext cx="9384367" cy="1200329"/>
          </a:xfrm>
          <a:prstGeom prst="rect">
            <a:avLst/>
          </a:prstGeom>
          <a:solidFill>
            <a:srgbClr val="898989"/>
          </a:solidFill>
        </p:spPr>
        <p:txBody>
          <a:bodyPr wrap="square" rtlCol="0">
            <a:spAutoFit/>
          </a:bodyPr>
          <a:lstStyle/>
          <a:p>
            <a:r>
              <a:rPr lang="en-US" sz="2400" b="1" dirty="0" err="1">
                <a:solidFill>
                  <a:schemeClr val="bg1"/>
                </a:solidFill>
              </a:rPr>
              <a:t>Zur</a:t>
            </a:r>
            <a:r>
              <a:rPr lang="en-US" sz="2400" b="1" dirty="0">
                <a:solidFill>
                  <a:schemeClr val="bg1"/>
                </a:solidFill>
              </a:rPr>
              <a:t> </a:t>
            </a:r>
            <a:r>
              <a:rPr lang="en-US" sz="2400" b="1" dirty="0" err="1">
                <a:solidFill>
                  <a:schemeClr val="bg1"/>
                </a:solidFill>
              </a:rPr>
              <a:t>Erinnerung</a:t>
            </a:r>
            <a:r>
              <a:rPr lang="en-US" sz="2400" b="1" dirty="0">
                <a:solidFill>
                  <a:schemeClr val="bg1"/>
                </a:solidFill>
              </a:rPr>
              <a:t>: Der </a:t>
            </a:r>
            <a:r>
              <a:rPr lang="en-US" sz="2400" b="1" dirty="0" err="1">
                <a:solidFill>
                  <a:schemeClr val="bg1"/>
                </a:solidFill>
              </a:rPr>
              <a:t>Solidarpakt</a:t>
            </a:r>
            <a:r>
              <a:rPr lang="en-US" sz="2400" b="1" dirty="0">
                <a:solidFill>
                  <a:schemeClr val="bg1"/>
                </a:solidFill>
              </a:rPr>
              <a:t> II </a:t>
            </a:r>
            <a:r>
              <a:rPr lang="en-US" sz="2400" b="1" dirty="0" err="1">
                <a:solidFill>
                  <a:schemeClr val="bg1"/>
                </a:solidFill>
              </a:rPr>
              <a:t>läuft</a:t>
            </a:r>
            <a:r>
              <a:rPr lang="en-US" sz="2400" b="1" dirty="0">
                <a:solidFill>
                  <a:schemeClr val="bg1"/>
                </a:solidFill>
              </a:rPr>
              <a:t> </a:t>
            </a:r>
            <a:r>
              <a:rPr lang="en-US" sz="2400" b="1" dirty="0" err="1">
                <a:solidFill>
                  <a:schemeClr val="bg1"/>
                </a:solidFill>
              </a:rPr>
              <a:t>Ende</a:t>
            </a:r>
            <a:r>
              <a:rPr lang="en-US" sz="2400" b="1" dirty="0">
                <a:solidFill>
                  <a:schemeClr val="bg1"/>
                </a:solidFill>
              </a:rPr>
              <a:t> des </a:t>
            </a:r>
            <a:r>
              <a:rPr lang="en-US" sz="2400" b="1" dirty="0" err="1">
                <a:solidFill>
                  <a:schemeClr val="bg1"/>
                </a:solidFill>
              </a:rPr>
              <a:t>Jahres</a:t>
            </a:r>
            <a:r>
              <a:rPr lang="en-US" sz="2400" b="1" dirty="0">
                <a:solidFill>
                  <a:schemeClr val="bg1"/>
                </a:solidFill>
              </a:rPr>
              <a:t> </a:t>
            </a:r>
            <a:r>
              <a:rPr lang="en-US" sz="2400" b="1" dirty="0" err="1">
                <a:solidFill>
                  <a:schemeClr val="bg1"/>
                </a:solidFill>
              </a:rPr>
              <a:t>aus.</a:t>
            </a:r>
            <a:r>
              <a:rPr lang="en-US" sz="2400" b="1" dirty="0">
                <a:solidFill>
                  <a:schemeClr val="bg1"/>
                </a:solidFill>
              </a:rPr>
              <a:t> </a:t>
            </a:r>
            <a:r>
              <a:rPr lang="en-US" sz="2400" b="1" dirty="0" err="1">
                <a:solidFill>
                  <a:schemeClr val="bg1"/>
                </a:solidFill>
              </a:rPr>
              <a:t>Wie</a:t>
            </a:r>
            <a:r>
              <a:rPr lang="en-US" sz="2400" b="1" dirty="0">
                <a:solidFill>
                  <a:schemeClr val="bg1"/>
                </a:solidFill>
              </a:rPr>
              <a:t> </a:t>
            </a:r>
            <a:r>
              <a:rPr lang="en-US" sz="2400" b="1" dirty="0" err="1">
                <a:solidFill>
                  <a:schemeClr val="bg1"/>
                </a:solidFill>
              </a:rPr>
              <a:t>wird</a:t>
            </a:r>
            <a:r>
              <a:rPr lang="en-US" sz="2400" b="1" dirty="0">
                <a:solidFill>
                  <a:schemeClr val="bg1"/>
                </a:solidFill>
              </a:rPr>
              <a:t> der Soli </a:t>
            </a:r>
            <a:r>
              <a:rPr lang="en-US" sz="2400" b="1" dirty="0" err="1">
                <a:solidFill>
                  <a:schemeClr val="bg1"/>
                </a:solidFill>
              </a:rPr>
              <a:t>legitimiert</a:t>
            </a:r>
            <a:r>
              <a:rPr lang="en-US" sz="2400" b="1" dirty="0">
                <a:solidFill>
                  <a:schemeClr val="bg1"/>
                </a:solidFill>
              </a:rPr>
              <a:t>? Gilt die </a:t>
            </a:r>
            <a:r>
              <a:rPr lang="en-US" sz="2400" b="1" dirty="0" err="1">
                <a:solidFill>
                  <a:schemeClr val="bg1"/>
                </a:solidFill>
              </a:rPr>
              <a:t>alte</a:t>
            </a:r>
            <a:r>
              <a:rPr lang="en-US" sz="2400" b="1" dirty="0">
                <a:solidFill>
                  <a:schemeClr val="bg1"/>
                </a:solidFill>
              </a:rPr>
              <a:t> Regel: </a:t>
            </a:r>
            <a:r>
              <a:rPr lang="en-US" sz="2400" b="1" dirty="0" err="1">
                <a:solidFill>
                  <a:schemeClr val="bg1"/>
                </a:solidFill>
              </a:rPr>
              <a:t>Einmal</a:t>
            </a:r>
            <a:r>
              <a:rPr lang="en-US" sz="2400" b="1" dirty="0">
                <a:solidFill>
                  <a:schemeClr val="bg1"/>
                </a:solidFill>
              </a:rPr>
              <a:t> </a:t>
            </a:r>
            <a:r>
              <a:rPr lang="en-US" sz="2400" b="1" dirty="0" err="1">
                <a:solidFill>
                  <a:schemeClr val="bg1"/>
                </a:solidFill>
              </a:rPr>
              <a:t>eingeführte</a:t>
            </a:r>
            <a:r>
              <a:rPr lang="en-US" sz="2400" b="1" dirty="0">
                <a:solidFill>
                  <a:schemeClr val="bg1"/>
                </a:solidFill>
              </a:rPr>
              <a:t> </a:t>
            </a:r>
            <a:r>
              <a:rPr lang="en-US" sz="2400" b="1" dirty="0" err="1">
                <a:solidFill>
                  <a:schemeClr val="bg1"/>
                </a:solidFill>
              </a:rPr>
              <a:t>Steuern</a:t>
            </a:r>
            <a:r>
              <a:rPr lang="en-US" sz="2400" b="1" dirty="0">
                <a:solidFill>
                  <a:schemeClr val="bg1"/>
                </a:solidFill>
              </a:rPr>
              <a:t> </a:t>
            </a:r>
            <a:r>
              <a:rPr lang="en-US" sz="2400" b="1" dirty="0" err="1">
                <a:solidFill>
                  <a:schemeClr val="bg1"/>
                </a:solidFill>
              </a:rPr>
              <a:t>bleiben</a:t>
            </a:r>
            <a:r>
              <a:rPr lang="en-US" sz="2400" dirty="0">
                <a:solidFill>
                  <a:schemeClr val="bg1"/>
                </a:solidFill>
              </a:rPr>
              <a:t>???</a:t>
            </a:r>
            <a:r>
              <a:rPr lang="en-US" sz="2400" dirty="0"/>
              <a:t>   </a:t>
            </a:r>
          </a:p>
        </p:txBody>
      </p:sp>
      <p:sp>
        <p:nvSpPr>
          <p:cNvPr id="21"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25620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ildergebnis für schumpeter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ieren 1"/>
          <p:cNvGrpSpPr/>
          <p:nvPr/>
        </p:nvGrpSpPr>
        <p:grpSpPr>
          <a:xfrm>
            <a:off x="844876" y="1485160"/>
            <a:ext cx="11110650" cy="4553899"/>
            <a:chOff x="844876" y="1485160"/>
            <a:chExt cx="11110650" cy="4553899"/>
          </a:xfrm>
        </p:grpSpPr>
        <p:graphicFrame>
          <p:nvGraphicFramePr>
            <p:cNvPr id="32" name="Diagramm 31"/>
            <p:cNvGraphicFramePr>
              <a:graphicFrameLocks/>
            </p:cNvGraphicFramePr>
            <p:nvPr>
              <p:extLst>
                <p:ext uri="{D42A27DB-BD31-4B8C-83A1-F6EECF244321}">
                  <p14:modId xmlns:p14="http://schemas.microsoft.com/office/powerpoint/2010/main" val="2124019676"/>
                </p:ext>
              </p:extLst>
            </p:nvPr>
          </p:nvGraphicFramePr>
          <p:xfrm>
            <a:off x="844876" y="1485160"/>
            <a:ext cx="8972364" cy="4553899"/>
          </p:xfrm>
          <a:graphic>
            <a:graphicData uri="http://schemas.openxmlformats.org/drawingml/2006/chart">
              <c:chart xmlns:c="http://schemas.openxmlformats.org/drawingml/2006/chart" xmlns:r="http://schemas.openxmlformats.org/officeDocument/2006/relationships" r:id="rId5"/>
            </a:graphicData>
          </a:graphic>
        </p:graphicFrame>
        <p:grpSp>
          <p:nvGrpSpPr>
            <p:cNvPr id="5" name="Gruppieren 4"/>
            <p:cNvGrpSpPr/>
            <p:nvPr/>
          </p:nvGrpSpPr>
          <p:grpSpPr>
            <a:xfrm>
              <a:off x="1154848" y="2685068"/>
              <a:ext cx="10800678" cy="830997"/>
              <a:chOff x="1106787" y="3262201"/>
              <a:chExt cx="10891948" cy="830997"/>
            </a:xfrm>
          </p:grpSpPr>
          <p:cxnSp>
            <p:nvCxnSpPr>
              <p:cNvPr id="3" name="Gerader Verbinder 2"/>
              <p:cNvCxnSpPr/>
              <p:nvPr/>
            </p:nvCxnSpPr>
            <p:spPr>
              <a:xfrm>
                <a:off x="1106787" y="3754397"/>
                <a:ext cx="9576247" cy="1820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10560781" y="3262201"/>
                <a:ext cx="1437954" cy="830997"/>
              </a:xfrm>
              <a:prstGeom prst="rect">
                <a:avLst/>
              </a:prstGeom>
              <a:noFill/>
              <a:ln>
                <a:solidFill>
                  <a:schemeClr val="tx1"/>
                </a:solidFill>
                <a:prstDash val="dash"/>
              </a:ln>
            </p:spPr>
            <p:txBody>
              <a:bodyPr wrap="square" rtlCol="0">
                <a:spAutoFit/>
              </a:bodyPr>
              <a:lstStyle/>
              <a:p>
                <a:r>
                  <a:rPr lang="de-DE" sz="1200" dirty="0"/>
                  <a:t>25 %-Grenze </a:t>
                </a:r>
                <a:r>
                  <a:rPr lang="de-DE" sz="1200" dirty="0" err="1"/>
                  <a:t>i.S.d</a:t>
                </a:r>
                <a:r>
                  <a:rPr lang="de-DE" sz="1200" dirty="0"/>
                  <a:t>. </a:t>
                </a:r>
              </a:p>
              <a:p>
                <a:r>
                  <a:rPr lang="de-DE" sz="1200" dirty="0"/>
                  <a:t>§ 8 Abs. 3 AStG (Hinzurechnungs-besteuerung) </a:t>
                </a:r>
              </a:p>
            </p:txBody>
          </p:sp>
        </p:grpSp>
      </p:grpSp>
      <p:sp>
        <p:nvSpPr>
          <p:cNvPr id="19" name="Textfeld 18"/>
          <p:cNvSpPr txBox="1"/>
          <p:nvPr/>
        </p:nvSpPr>
        <p:spPr>
          <a:xfrm>
            <a:off x="801844" y="1698443"/>
            <a:ext cx="415947" cy="230832"/>
          </a:xfrm>
          <a:prstGeom prst="rect">
            <a:avLst/>
          </a:prstGeom>
          <a:noFill/>
          <a:ln>
            <a:noFill/>
            <a:prstDash val="dash"/>
          </a:ln>
        </p:spPr>
        <p:txBody>
          <a:bodyPr wrap="square" rtlCol="0">
            <a:spAutoFit/>
          </a:bodyPr>
          <a:lstStyle/>
          <a:p>
            <a:r>
              <a:rPr lang="de-DE" sz="900" dirty="0">
                <a:solidFill>
                  <a:srgbClr val="898989"/>
                </a:solidFill>
              </a:rPr>
              <a:t>In %</a:t>
            </a:r>
          </a:p>
        </p:txBody>
      </p:sp>
      <p:grpSp>
        <p:nvGrpSpPr>
          <p:cNvPr id="23" name="Gruppieren 22"/>
          <p:cNvGrpSpPr/>
          <p:nvPr/>
        </p:nvGrpSpPr>
        <p:grpSpPr bwMode="gray">
          <a:xfrm>
            <a:off x="2600983" y="2671387"/>
            <a:ext cx="180000" cy="180000"/>
            <a:chOff x="4911798" y="3234524"/>
            <a:chExt cx="792000" cy="792000"/>
          </a:xfrm>
        </p:grpSpPr>
        <p:sp>
          <p:nvSpPr>
            <p:cNvPr id="24" name="Ellipse 23"/>
            <p:cNvSpPr>
              <a:spLocks noChangeAspect="1"/>
            </p:cNvSpPr>
            <p:nvPr>
              <p:custDataLst>
                <p:tags r:id="rId1"/>
              </p:custDataLst>
            </p:nvPr>
          </p:nvSpPr>
          <p:spPr bwMode="gray">
            <a:xfrm>
              <a:off x="4911798" y="3234524"/>
              <a:ext cx="792000" cy="792000"/>
            </a:xfrm>
            <a:prstGeom prst="ellipse">
              <a:avLst/>
            </a:prstGeom>
            <a:solidFill>
              <a:srgbClr val="A1A9B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endParaRPr lang="de-DE" sz="1600" dirty="0">
                <a:solidFill>
                  <a:schemeClr val="tx1"/>
                </a:solidFill>
              </a:endParaRPr>
            </a:p>
          </p:txBody>
        </p:sp>
        <p:sp>
          <p:nvSpPr>
            <p:cNvPr id="25" name="Freihandform 24"/>
            <p:cNvSpPr/>
            <p:nvPr/>
          </p:nvSpPr>
          <p:spPr bwMode="gray">
            <a:xfrm>
              <a:off x="5244495" y="3379979"/>
              <a:ext cx="131806" cy="506412"/>
            </a:xfrm>
            <a:custGeom>
              <a:avLst/>
              <a:gdLst/>
              <a:ahLst/>
              <a:cxnLst/>
              <a:rect l="l" t="t" r="r" b="b"/>
              <a:pathLst>
                <a:path w="1071034" h="4115014">
                  <a:moveTo>
                    <a:pt x="529167" y="3149600"/>
                  </a:moveTo>
                  <a:cubicBezTo>
                    <a:pt x="781756" y="3151011"/>
                    <a:pt x="1068212" y="3317522"/>
                    <a:pt x="1071034" y="3636433"/>
                  </a:cubicBezTo>
                  <a:cubicBezTo>
                    <a:pt x="1071034" y="4016022"/>
                    <a:pt x="681567" y="4120444"/>
                    <a:pt x="524934" y="4114800"/>
                  </a:cubicBezTo>
                  <a:cubicBezTo>
                    <a:pt x="345723" y="4120444"/>
                    <a:pt x="14112" y="4007555"/>
                    <a:pt x="0" y="3636433"/>
                  </a:cubicBezTo>
                  <a:cubicBezTo>
                    <a:pt x="7056" y="3296355"/>
                    <a:pt x="306212" y="3151012"/>
                    <a:pt x="529167" y="3149600"/>
                  </a:cubicBezTo>
                  <a:close/>
                  <a:moveTo>
                    <a:pt x="114300" y="0"/>
                  </a:moveTo>
                  <a:lnTo>
                    <a:pt x="952500" y="4233"/>
                  </a:lnTo>
                  <a:lnTo>
                    <a:pt x="935567" y="2611967"/>
                  </a:lnTo>
                  <a:lnTo>
                    <a:pt x="135467" y="2607733"/>
                  </a:lnTo>
                  <a:close/>
                </a:path>
              </a:pathLst>
            </a:custGeom>
            <a:solidFill>
              <a:srgbClr val="FFFFFF"/>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u="sng" dirty="0" err="1">
                <a:solidFill>
                  <a:schemeClr val="tx1"/>
                </a:solidFill>
              </a:endParaRPr>
            </a:p>
          </p:txBody>
        </p:sp>
      </p:grpSp>
      <p:grpSp>
        <p:nvGrpSpPr>
          <p:cNvPr id="20" name="Gruppieren 19"/>
          <p:cNvGrpSpPr/>
          <p:nvPr/>
        </p:nvGrpSpPr>
        <p:grpSpPr>
          <a:xfrm>
            <a:off x="762068" y="94913"/>
            <a:ext cx="9229821" cy="487108"/>
            <a:chOff x="762068" y="94913"/>
            <a:chExt cx="9229821" cy="487108"/>
          </a:xfrm>
        </p:grpSpPr>
        <p:sp>
          <p:nvSpPr>
            <p:cNvPr id="21" name="AutoShape 2"/>
            <p:cNvSpPr>
              <a:spLocks noChangeArrowheads="1"/>
            </p:cNvSpPr>
            <p:nvPr/>
          </p:nvSpPr>
          <p:spPr bwMode="auto">
            <a:xfrm>
              <a:off x="762068" y="97112"/>
              <a:ext cx="2374026" cy="484909"/>
            </a:xfrm>
            <a:prstGeom prst="homePlate">
              <a:avLst>
                <a:gd name="adj" fmla="val 28961"/>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22" name="AutoShape 3"/>
            <p:cNvSpPr>
              <a:spLocks noChangeArrowheads="1"/>
            </p:cNvSpPr>
            <p:nvPr/>
          </p:nvSpPr>
          <p:spPr bwMode="auto">
            <a:xfrm>
              <a:off x="5344258" y="97112"/>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30"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31" name="AutoShape 3"/>
            <p:cNvSpPr>
              <a:spLocks noChangeArrowheads="1"/>
            </p:cNvSpPr>
            <p:nvPr/>
          </p:nvSpPr>
          <p:spPr bwMode="auto">
            <a:xfrm>
              <a:off x="3059391" y="94913"/>
              <a:ext cx="2361570" cy="484909"/>
            </a:xfrm>
            <a:prstGeom prst="chevron">
              <a:avLst>
                <a:gd name="adj" fmla="val 28646"/>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grpSp>
      <p:sp>
        <p:nvSpPr>
          <p:cNvPr id="11" name="Rectangle 21"/>
          <p:cNvSpPr txBox="1">
            <a:spLocks noChangeArrowheads="1"/>
          </p:cNvSpPr>
          <p:nvPr/>
        </p:nvSpPr>
        <p:spPr bwMode="auto">
          <a:xfrm>
            <a:off x="870207" y="905338"/>
            <a:ext cx="11186407" cy="71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marL="0" marR="0" lvl="0" indent="0" algn="l" defTabSz="958850" rtl="0" eaLnBrk="1" fontAlgn="base" latinLnBrk="0" hangingPunct="1">
              <a:lnSpc>
                <a:spcPts val="3988"/>
              </a:lnSpc>
              <a:spcBef>
                <a:spcPct val="0"/>
              </a:spcBef>
              <a:spcAft>
                <a:spcPct val="0"/>
              </a:spcAft>
              <a:buClrTx/>
              <a:buSzTx/>
              <a:buFontTx/>
              <a:buNone/>
              <a:tabLst/>
              <a:defRPr/>
            </a:pPr>
            <a:r>
              <a:rPr lang="de-DE" kern="0" dirty="0">
                <a:solidFill>
                  <a:srgbClr val="003366"/>
                </a:solidFill>
                <a:latin typeface="Arial"/>
              </a:rPr>
              <a:t>Internationaler Steuerwettbewerb | </a:t>
            </a:r>
            <a:r>
              <a:rPr lang="de-DE" sz="2400" b="0" kern="0" dirty="0">
                <a:solidFill>
                  <a:srgbClr val="003366"/>
                </a:solidFill>
                <a:latin typeface="Arial"/>
              </a:rPr>
              <a:t>Standortattraktivität Deutschlands</a:t>
            </a:r>
            <a:endParaRPr kumimoji="0" lang="de-DE" sz="2400" b="1" i="0" u="none" strike="noStrike" kern="0" cap="none" spc="0" normalizeH="0" baseline="0" noProof="0" dirty="0">
              <a:ln>
                <a:noFill/>
              </a:ln>
              <a:solidFill>
                <a:srgbClr val="003366"/>
              </a:solidFill>
              <a:effectLst/>
              <a:uLnTx/>
              <a:uFillTx/>
              <a:latin typeface="Arial"/>
            </a:endParaRPr>
          </a:p>
        </p:txBody>
      </p:sp>
      <p:sp>
        <p:nvSpPr>
          <p:cNvPr id="18" name="Textfeld 17"/>
          <p:cNvSpPr txBox="1"/>
          <p:nvPr/>
        </p:nvSpPr>
        <p:spPr>
          <a:xfrm>
            <a:off x="1045426" y="5841531"/>
            <a:ext cx="8030900" cy="400110"/>
          </a:xfrm>
          <a:prstGeom prst="rect">
            <a:avLst/>
          </a:prstGeom>
          <a:noFill/>
        </p:spPr>
        <p:txBody>
          <a:bodyPr wrap="square" rtlCol="0">
            <a:spAutoFit/>
          </a:bodyPr>
          <a:lstStyle/>
          <a:p>
            <a:r>
              <a:rPr lang="de-DE" sz="1000" dirty="0"/>
              <a:t>Quelle: </a:t>
            </a:r>
            <a:r>
              <a:rPr lang="de-DE" sz="1000" dirty="0" err="1"/>
              <a:t>Spengel</a:t>
            </a:r>
            <a:r>
              <a:rPr lang="de-DE" sz="1000" dirty="0"/>
              <a:t> et al., 2018: Analysis </a:t>
            </a:r>
            <a:r>
              <a:rPr lang="de-DE" sz="1000" dirty="0" err="1"/>
              <a:t>of</a:t>
            </a:r>
            <a:r>
              <a:rPr lang="de-DE" sz="1000" dirty="0"/>
              <a:t> US Corporate </a:t>
            </a:r>
            <a:r>
              <a:rPr lang="de-DE" sz="1000" dirty="0" err="1"/>
              <a:t>Tax</a:t>
            </a:r>
            <a:r>
              <a:rPr lang="de-DE" sz="1000" dirty="0"/>
              <a:t> Reform </a:t>
            </a:r>
            <a:r>
              <a:rPr lang="de-DE" sz="1000" dirty="0" err="1"/>
              <a:t>Proposals</a:t>
            </a:r>
            <a:r>
              <a:rPr lang="de-DE" sz="1000" dirty="0"/>
              <a:t> </a:t>
            </a:r>
            <a:r>
              <a:rPr lang="de-DE" sz="1000" dirty="0" err="1"/>
              <a:t>and</a:t>
            </a:r>
            <a:r>
              <a:rPr lang="de-DE" sz="1000" dirty="0"/>
              <a:t> </a:t>
            </a:r>
            <a:r>
              <a:rPr lang="de-DE" sz="1000" dirty="0" err="1"/>
              <a:t>their</a:t>
            </a:r>
            <a:r>
              <a:rPr lang="de-DE" sz="1000" dirty="0"/>
              <a:t> </a:t>
            </a:r>
            <a:r>
              <a:rPr lang="de-DE" sz="1000" dirty="0" err="1"/>
              <a:t>Effects</a:t>
            </a:r>
            <a:r>
              <a:rPr lang="de-DE" sz="1000" dirty="0"/>
              <a:t> </a:t>
            </a:r>
            <a:r>
              <a:rPr lang="de-DE" sz="1000" dirty="0" err="1"/>
              <a:t>for</a:t>
            </a:r>
            <a:r>
              <a:rPr lang="de-DE" sz="1000" dirty="0"/>
              <a:t> Europe </a:t>
            </a:r>
            <a:r>
              <a:rPr lang="de-DE" sz="1000" dirty="0" err="1"/>
              <a:t>and</a:t>
            </a:r>
            <a:r>
              <a:rPr lang="de-DE" sz="1000" dirty="0"/>
              <a:t> Germany, </a:t>
            </a:r>
          </a:p>
          <a:p>
            <a:r>
              <a:rPr lang="de-DE" sz="1000" dirty="0"/>
              <a:t>Final Report – Update 2018, Zentrum für Europäische Wirtschaftsforschung GmbH (ZEW), Mannheim</a:t>
            </a:r>
          </a:p>
        </p:txBody>
      </p:sp>
      <p:sp>
        <p:nvSpPr>
          <p:cNvPr id="7" name="Foliennummernplatzhalter 6"/>
          <p:cNvSpPr>
            <a:spLocks noGrp="1"/>
          </p:cNvSpPr>
          <p:nvPr>
            <p:ph type="sldNum" sz="quarter" idx="12"/>
          </p:nvPr>
        </p:nvSpPr>
        <p:spPr/>
        <p:txBody>
          <a:bodyPr/>
          <a:lstStyle/>
          <a:p>
            <a:fld id="{7C4E3F5F-0227-435F-8610-B0DE4291B439}" type="slidenum">
              <a:rPr lang="de-DE" smtClean="0"/>
              <a:t>22</a:t>
            </a:fld>
            <a:endParaRPr lang="de-DE" dirty="0"/>
          </a:p>
        </p:txBody>
      </p:sp>
      <p:sp>
        <p:nvSpPr>
          <p:cNvPr id="26"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1730262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762068" y="94913"/>
            <a:ext cx="9229821" cy="487108"/>
            <a:chOff x="762068" y="94913"/>
            <a:chExt cx="9229821" cy="487108"/>
          </a:xfrm>
        </p:grpSpPr>
        <p:sp>
          <p:nvSpPr>
            <p:cNvPr id="19" name="AutoShape 2"/>
            <p:cNvSpPr>
              <a:spLocks noChangeArrowheads="1"/>
            </p:cNvSpPr>
            <p:nvPr/>
          </p:nvSpPr>
          <p:spPr bwMode="auto">
            <a:xfrm>
              <a:off x="762068" y="97112"/>
              <a:ext cx="2374026" cy="484909"/>
            </a:xfrm>
            <a:prstGeom prst="homePlate">
              <a:avLst>
                <a:gd name="adj" fmla="val 28961"/>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20" name="AutoShape 3"/>
            <p:cNvSpPr>
              <a:spLocks noChangeArrowheads="1"/>
            </p:cNvSpPr>
            <p:nvPr/>
          </p:nvSpPr>
          <p:spPr bwMode="auto">
            <a:xfrm>
              <a:off x="5344258" y="97112"/>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21"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22" name="AutoShape 3"/>
            <p:cNvSpPr>
              <a:spLocks noChangeArrowheads="1"/>
            </p:cNvSpPr>
            <p:nvPr/>
          </p:nvSpPr>
          <p:spPr bwMode="auto">
            <a:xfrm>
              <a:off x="3059391" y="94913"/>
              <a:ext cx="2361570" cy="484909"/>
            </a:xfrm>
            <a:prstGeom prst="chevron">
              <a:avLst>
                <a:gd name="adj" fmla="val 28646"/>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grpSp>
      <p:sp>
        <p:nvSpPr>
          <p:cNvPr id="24" name="Rectangle 21"/>
          <p:cNvSpPr txBox="1">
            <a:spLocks noChangeArrowheads="1"/>
          </p:cNvSpPr>
          <p:nvPr/>
        </p:nvSpPr>
        <p:spPr bwMode="auto">
          <a:xfrm>
            <a:off x="866563" y="722909"/>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r>
              <a:rPr lang="de-DE" sz="2400" kern="0" noProof="0" dirty="0">
                <a:solidFill>
                  <a:srgbClr val="003366"/>
                </a:solidFill>
                <a:latin typeface="Arial"/>
              </a:rPr>
              <a:t>Hochsteuerland Deutschland </a:t>
            </a:r>
            <a:r>
              <a:rPr lang="de-DE" sz="2400" kern="0" dirty="0">
                <a:solidFill>
                  <a:srgbClr val="003366"/>
                </a:solidFill>
                <a:latin typeface="Arial"/>
              </a:rPr>
              <a:t>| </a:t>
            </a:r>
            <a:r>
              <a:rPr lang="de-DE" sz="2400" b="0" kern="0" dirty="0">
                <a:solidFill>
                  <a:srgbClr val="003366"/>
                </a:solidFill>
                <a:latin typeface="Arial"/>
              </a:rPr>
              <a:t>Abbau von Verzerrungen</a:t>
            </a:r>
            <a:endParaRPr kumimoji="0" lang="de-DE" sz="2400" b="1" i="0" u="none" strike="noStrike" kern="0" cap="none" spc="0" normalizeH="0" baseline="0" dirty="0">
              <a:ln>
                <a:noFill/>
              </a:ln>
              <a:solidFill>
                <a:srgbClr val="003366"/>
              </a:solidFill>
              <a:effectLst/>
              <a:uLnTx/>
              <a:uFillTx/>
              <a:latin typeface="Arial"/>
              <a:ea typeface="+mj-ea"/>
              <a:cs typeface="+mj-cs"/>
            </a:endParaRPr>
          </a:p>
          <a:p>
            <a:pPr marL="457200" marR="0" lvl="0" indent="-457200" algn="l" defTabSz="958850" rtl="0" eaLnBrk="1" fontAlgn="base" latinLnBrk="0" hangingPunct="1">
              <a:lnSpc>
                <a:spcPts val="3988"/>
              </a:lnSpc>
              <a:spcBef>
                <a:spcPct val="0"/>
              </a:spcBef>
              <a:spcAft>
                <a:spcPct val="0"/>
              </a:spcAft>
              <a:buClrTx/>
              <a:buSzTx/>
              <a:buFont typeface="Arial" panose="020B0604020202020204" pitchFamily="34" charset="0"/>
              <a:buChar char="•"/>
              <a:tabLst/>
              <a:defRPr/>
            </a:pPr>
            <a:endParaRPr lang="de-DE" sz="2000" b="0" kern="0" dirty="0">
              <a:solidFill>
                <a:srgbClr val="003366"/>
              </a:solidFill>
              <a:latin typeface="Arial"/>
            </a:endParaRPr>
          </a:p>
          <a:p>
            <a:pPr marR="0" lvl="0" algn="l" defTabSz="958850" rtl="0" eaLnBrk="1" fontAlgn="base" latinLnBrk="0" hangingPunct="1">
              <a:lnSpc>
                <a:spcPct val="100000"/>
              </a:lnSpc>
              <a:spcBef>
                <a:spcPct val="0"/>
              </a:spcBef>
              <a:spcAft>
                <a:spcPts val="600"/>
              </a:spcAft>
              <a:buClrTx/>
              <a:buSzTx/>
              <a:tabLst/>
              <a:defRPr/>
            </a:pPr>
            <a:r>
              <a:rPr lang="de-DE" sz="1800" b="0" kern="0" dirty="0">
                <a:solidFill>
                  <a:srgbClr val="003366"/>
                </a:solidFill>
                <a:latin typeface="Arial"/>
              </a:rPr>
              <a:t>    </a:t>
            </a:r>
            <a:endParaRPr lang="de-DE" sz="1800" b="0" kern="0" noProof="0" dirty="0">
              <a:solidFill>
                <a:srgbClr val="003366"/>
              </a:solidFill>
              <a:latin typeface="Arial"/>
            </a:endParaRPr>
          </a:p>
          <a:p>
            <a:pPr marL="457200" marR="0" lvl="0" indent="-457200" algn="l" defTabSz="958850" rtl="0" eaLnBrk="1" fontAlgn="base" latinLnBrk="0" hangingPunct="1">
              <a:lnSpc>
                <a:spcPts val="3988"/>
              </a:lnSpc>
              <a:spcBef>
                <a:spcPct val="0"/>
              </a:spcBef>
              <a:spcAft>
                <a:spcPct val="0"/>
              </a:spcAft>
              <a:buClrTx/>
              <a:buSzTx/>
              <a:buFont typeface="Arial" panose="020B0604020202020204" pitchFamily="34" charset="0"/>
              <a:buChar char="•"/>
              <a:tabLst/>
              <a:defRPr/>
            </a:pPr>
            <a:endParaRPr kumimoji="0" lang="de-DE" sz="2800" b="0" i="0" u="none" strike="noStrike" kern="0" cap="none" spc="0" normalizeH="0" baseline="0" noProof="0" dirty="0">
              <a:ln>
                <a:noFill/>
              </a:ln>
              <a:solidFill>
                <a:srgbClr val="003366"/>
              </a:solidFill>
              <a:effectLst/>
              <a:uLnTx/>
              <a:uFillTx/>
              <a:latin typeface="Arial"/>
            </a:endParaRPr>
          </a:p>
        </p:txBody>
      </p:sp>
      <p:sp>
        <p:nvSpPr>
          <p:cNvPr id="3" name="Textfeld 2"/>
          <p:cNvSpPr txBox="1"/>
          <p:nvPr/>
        </p:nvSpPr>
        <p:spPr>
          <a:xfrm>
            <a:off x="6315384" y="1453551"/>
            <a:ext cx="5592837" cy="2385268"/>
          </a:xfrm>
          <a:prstGeom prst="rect">
            <a:avLst/>
          </a:prstGeom>
          <a:noFill/>
        </p:spPr>
        <p:txBody>
          <a:bodyPr wrap="square" rtlCol="0">
            <a:spAutoFit/>
          </a:bodyPr>
          <a:lstStyle/>
          <a:p>
            <a:pPr marL="285750" indent="-285750">
              <a:buFont typeface="Wingdings" panose="05000000000000000000" pitchFamily="2" charset="2"/>
              <a:buChar char="Ø"/>
            </a:pPr>
            <a:r>
              <a:rPr lang="de-DE" dirty="0">
                <a:solidFill>
                  <a:srgbClr val="003366"/>
                </a:solidFill>
                <a:latin typeface="Arial" panose="020B0604020202020204" pitchFamily="34" charset="0"/>
                <a:cs typeface="Arial" panose="020B0604020202020204" pitchFamily="34" charset="0"/>
              </a:rPr>
              <a:t>Obwohl die tariflichen Steuersätze gesunken sind, bleiben die Steuern in Relation zum BIP sehr konstant</a:t>
            </a:r>
          </a:p>
          <a:p>
            <a:pPr marL="536575" lvl="1" indent="-263525">
              <a:buFont typeface="Symbol" panose="05050102010706020507" pitchFamily="18" charset="2"/>
              <a:buChar char="-"/>
            </a:pPr>
            <a:r>
              <a:rPr lang="de-DE" dirty="0">
                <a:solidFill>
                  <a:srgbClr val="003366"/>
                </a:solidFill>
                <a:latin typeface="Arial" panose="020B0604020202020204" pitchFamily="34" charset="0"/>
                <a:cs typeface="Arial" panose="020B0604020202020204" pitchFamily="34" charset="0"/>
              </a:rPr>
              <a:t>Ausweitung der Bemessungsgrundlage</a:t>
            </a:r>
          </a:p>
          <a:p>
            <a:pPr marL="536575" lvl="1" indent="-263525">
              <a:buFont typeface="Symbol" panose="05050102010706020507" pitchFamily="18" charset="2"/>
              <a:buChar char="-"/>
            </a:pPr>
            <a:r>
              <a:rPr lang="de-DE" dirty="0">
                <a:solidFill>
                  <a:srgbClr val="003366"/>
                </a:solidFill>
                <a:latin typeface="Arial" panose="020B0604020202020204" pitchFamily="34" charset="0"/>
                <a:cs typeface="Arial" panose="020B0604020202020204" pitchFamily="34" charset="0"/>
              </a:rPr>
              <a:t>höhere Gewinne,</a:t>
            </a:r>
          </a:p>
          <a:p>
            <a:pPr marL="536575" lvl="1" indent="-263525">
              <a:spcAft>
                <a:spcPts val="600"/>
              </a:spcAft>
              <a:buFont typeface="Symbol" panose="05050102010706020507" pitchFamily="18" charset="2"/>
              <a:buChar char="-"/>
            </a:pPr>
            <a:r>
              <a:rPr lang="de-DE" dirty="0">
                <a:solidFill>
                  <a:srgbClr val="003366"/>
                </a:solidFill>
                <a:latin typeface="Arial" panose="020B0604020202020204" pitchFamily="34" charset="0"/>
                <a:cs typeface="Arial" panose="020B0604020202020204" pitchFamily="34" charset="0"/>
              </a:rPr>
              <a:t>mehr Kapitalgesellschaften</a:t>
            </a:r>
          </a:p>
          <a:p>
            <a:pPr marL="273050" indent="-273050">
              <a:spcAft>
                <a:spcPts val="600"/>
              </a:spcAft>
              <a:buFont typeface="Wingdings" panose="05000000000000000000" pitchFamily="2" charset="2"/>
              <a:buChar char="Ø"/>
            </a:pPr>
            <a:r>
              <a:rPr lang="de-DE" dirty="0">
                <a:solidFill>
                  <a:srgbClr val="003366"/>
                </a:solidFill>
                <a:latin typeface="Arial" panose="020B0604020202020204" pitchFamily="34" charset="0"/>
                <a:cs typeface="Arial" panose="020B0604020202020204" pitchFamily="34" charset="0"/>
              </a:rPr>
              <a:t>ABER: Die US-Steuerreform verschärft den internationalen Steuerwettbewerb</a:t>
            </a:r>
            <a:r>
              <a:rPr lang="de-DE" dirty="0" smtClean="0">
                <a:solidFill>
                  <a:srgbClr val="003366"/>
                </a:solidFill>
                <a:latin typeface="Arial" panose="020B0604020202020204" pitchFamily="34" charset="0"/>
                <a:cs typeface="Arial" panose="020B0604020202020204" pitchFamily="34" charset="0"/>
              </a:rPr>
              <a:t>.</a:t>
            </a:r>
            <a:endParaRPr lang="de-DE" dirty="0">
              <a:solidFill>
                <a:srgbClr val="003366"/>
              </a:solidFill>
              <a:latin typeface="Arial" panose="020B0604020202020204" pitchFamily="34" charset="0"/>
              <a:cs typeface="Arial" panose="020B0604020202020204" pitchFamily="34" charset="0"/>
            </a:endParaRPr>
          </a:p>
        </p:txBody>
      </p:sp>
      <p:grpSp>
        <p:nvGrpSpPr>
          <p:cNvPr id="5" name="Gruppieren 4"/>
          <p:cNvGrpSpPr/>
          <p:nvPr/>
        </p:nvGrpSpPr>
        <p:grpSpPr>
          <a:xfrm>
            <a:off x="866563" y="1333836"/>
            <a:ext cx="5124450" cy="5038725"/>
            <a:chOff x="866563" y="1518898"/>
            <a:chExt cx="5124450" cy="5038725"/>
          </a:xfrm>
        </p:grpSpPr>
        <p:pic>
          <p:nvPicPr>
            <p:cNvPr id="2" name="Grafik 1"/>
            <p:cNvPicPr>
              <a:picLocks noChangeAspect="1"/>
            </p:cNvPicPr>
            <p:nvPr/>
          </p:nvPicPr>
          <p:blipFill>
            <a:blip r:embed="rId4"/>
            <a:stretch>
              <a:fillRect/>
            </a:stretch>
          </p:blipFill>
          <p:spPr>
            <a:xfrm>
              <a:off x="866563" y="1518898"/>
              <a:ext cx="5124450" cy="4848225"/>
            </a:xfrm>
            <a:prstGeom prst="rect">
              <a:avLst/>
            </a:prstGeom>
          </p:spPr>
        </p:pic>
        <p:pic>
          <p:nvPicPr>
            <p:cNvPr id="4" name="Grafik 3"/>
            <p:cNvPicPr>
              <a:picLocks noChangeAspect="1"/>
            </p:cNvPicPr>
            <p:nvPr/>
          </p:nvPicPr>
          <p:blipFill>
            <a:blip r:embed="rId5"/>
            <a:stretch>
              <a:fillRect/>
            </a:stretch>
          </p:blipFill>
          <p:spPr>
            <a:xfrm>
              <a:off x="4162213" y="6367123"/>
              <a:ext cx="1828800" cy="190500"/>
            </a:xfrm>
            <a:prstGeom prst="rect">
              <a:avLst/>
            </a:prstGeom>
          </p:spPr>
        </p:pic>
      </p:grpSp>
      <p:sp>
        <p:nvSpPr>
          <p:cNvPr id="7" name="Foliennummernplatzhalter 6"/>
          <p:cNvSpPr>
            <a:spLocks noGrp="1"/>
          </p:cNvSpPr>
          <p:nvPr>
            <p:ph type="sldNum" sz="quarter" idx="12"/>
          </p:nvPr>
        </p:nvSpPr>
        <p:spPr/>
        <p:txBody>
          <a:bodyPr/>
          <a:lstStyle/>
          <a:p>
            <a:fld id="{7C4E3F5F-0227-435F-8610-B0DE4291B439}" type="slidenum">
              <a:rPr lang="de-DE" smtClean="0"/>
              <a:t>23</a:t>
            </a:fld>
            <a:endParaRPr lang="de-DE" dirty="0"/>
          </a:p>
        </p:txBody>
      </p:sp>
      <p:sp>
        <p:nvSpPr>
          <p:cNvPr id="15"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468561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a:stretch>
            <a:fillRect/>
          </a:stretch>
        </p:blipFill>
        <p:spPr>
          <a:xfrm>
            <a:off x="425004" y="885073"/>
            <a:ext cx="6538257" cy="5471277"/>
          </a:xfrm>
          <a:prstGeom prst="rect">
            <a:avLst/>
          </a:prstGeom>
        </p:spPr>
      </p:pic>
      <p:pic>
        <p:nvPicPr>
          <p:cNvPr id="8" name="Picture 2" descr="Bildergebnis für schumpeter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762068" y="94913"/>
            <a:ext cx="9229821" cy="487108"/>
            <a:chOff x="762068" y="94913"/>
            <a:chExt cx="9229821" cy="487108"/>
          </a:xfrm>
        </p:grpSpPr>
        <p:sp>
          <p:nvSpPr>
            <p:cNvPr id="19" name="AutoShape 2"/>
            <p:cNvSpPr>
              <a:spLocks noChangeArrowheads="1"/>
            </p:cNvSpPr>
            <p:nvPr/>
          </p:nvSpPr>
          <p:spPr bwMode="auto">
            <a:xfrm>
              <a:off x="762068" y="97112"/>
              <a:ext cx="2374026" cy="484909"/>
            </a:xfrm>
            <a:prstGeom prst="homePlate">
              <a:avLst>
                <a:gd name="adj" fmla="val 28961"/>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20" name="AutoShape 3"/>
            <p:cNvSpPr>
              <a:spLocks noChangeArrowheads="1"/>
            </p:cNvSpPr>
            <p:nvPr/>
          </p:nvSpPr>
          <p:spPr bwMode="auto">
            <a:xfrm>
              <a:off x="5344258" y="97112"/>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smtClean="0">
                  <a:solidFill>
                    <a:schemeClr val="bg1"/>
                  </a:solidFill>
                  <a:cs typeface="Arial" charset="0"/>
                </a:rPr>
                <a:t>(</a:t>
              </a:r>
              <a:r>
                <a:rPr lang="de-DE" sz="1400" dirty="0" err="1" smtClean="0">
                  <a:solidFill>
                    <a:schemeClr val="bg1"/>
                  </a:solidFill>
                  <a:cs typeface="Arial" charset="0"/>
                </a:rPr>
                <a:t>Inter</a:t>
              </a:r>
              <a:r>
                <a:rPr lang="de-DE" sz="1400" dirty="0" smtClean="0">
                  <a:solidFill>
                    <a:schemeClr val="bg1"/>
                  </a:solidFill>
                  <a:cs typeface="Arial" charset="0"/>
                </a:rPr>
                <a:t>)Nationaler </a:t>
              </a:r>
              <a:r>
                <a:rPr lang="de-DE" sz="1400" dirty="0">
                  <a:solidFill>
                    <a:schemeClr val="bg1"/>
                  </a:solidFill>
                  <a:cs typeface="Arial" charset="0"/>
                </a:rPr>
                <a:t>Steuerwettbewerb</a:t>
              </a:r>
            </a:p>
          </p:txBody>
        </p:sp>
        <p:sp>
          <p:nvSpPr>
            <p:cNvPr id="21"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22" name="AutoShape 3"/>
            <p:cNvSpPr>
              <a:spLocks noChangeArrowheads="1"/>
            </p:cNvSpPr>
            <p:nvPr/>
          </p:nvSpPr>
          <p:spPr bwMode="auto">
            <a:xfrm>
              <a:off x="3059391" y="94913"/>
              <a:ext cx="2361570" cy="484909"/>
            </a:xfrm>
            <a:prstGeom prst="chevron">
              <a:avLst>
                <a:gd name="adj" fmla="val 28646"/>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grpSp>
      <p:sp>
        <p:nvSpPr>
          <p:cNvPr id="24" name="Rectangle 21"/>
          <p:cNvSpPr txBox="1">
            <a:spLocks noChangeArrowheads="1"/>
          </p:cNvSpPr>
          <p:nvPr/>
        </p:nvSpPr>
        <p:spPr bwMode="auto">
          <a:xfrm>
            <a:off x="762068" y="680686"/>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r>
              <a:rPr lang="de-DE" sz="2400" kern="0" noProof="0" dirty="0">
                <a:solidFill>
                  <a:srgbClr val="003366"/>
                </a:solidFill>
                <a:latin typeface="Arial"/>
              </a:rPr>
              <a:t>Hochsteuerland Deutschland </a:t>
            </a:r>
            <a:r>
              <a:rPr lang="de-DE" sz="2400" kern="0" dirty="0">
                <a:solidFill>
                  <a:srgbClr val="003366"/>
                </a:solidFill>
                <a:latin typeface="Arial"/>
              </a:rPr>
              <a:t>| </a:t>
            </a:r>
            <a:r>
              <a:rPr lang="de-DE" sz="2400" b="0" kern="0" dirty="0">
                <a:solidFill>
                  <a:srgbClr val="003366"/>
                </a:solidFill>
                <a:latin typeface="Arial"/>
              </a:rPr>
              <a:t>Gewerbesteuer</a:t>
            </a:r>
            <a:endParaRPr kumimoji="0" lang="de-DE" sz="2400" b="1" i="0" u="none" strike="noStrike" kern="0" cap="none" spc="0" normalizeH="0" baseline="0" dirty="0">
              <a:ln>
                <a:noFill/>
              </a:ln>
              <a:solidFill>
                <a:srgbClr val="003366"/>
              </a:solidFill>
              <a:effectLst/>
              <a:uLnTx/>
              <a:uFillTx/>
              <a:latin typeface="Arial"/>
              <a:ea typeface="+mj-ea"/>
              <a:cs typeface="+mj-cs"/>
            </a:endParaRPr>
          </a:p>
          <a:p>
            <a:pPr marL="457200" marR="0" lvl="0" indent="-457200" algn="l" defTabSz="958850" rtl="0" eaLnBrk="1" fontAlgn="base" latinLnBrk="0" hangingPunct="1">
              <a:lnSpc>
                <a:spcPts val="3988"/>
              </a:lnSpc>
              <a:spcBef>
                <a:spcPct val="0"/>
              </a:spcBef>
              <a:spcAft>
                <a:spcPct val="0"/>
              </a:spcAft>
              <a:buClrTx/>
              <a:buSzTx/>
              <a:buFont typeface="Arial" panose="020B0604020202020204" pitchFamily="34" charset="0"/>
              <a:buChar char="•"/>
              <a:tabLst/>
              <a:defRPr/>
            </a:pPr>
            <a:endParaRPr lang="de-DE" sz="2000" b="0" kern="0" dirty="0">
              <a:solidFill>
                <a:srgbClr val="003366"/>
              </a:solidFill>
              <a:latin typeface="Arial"/>
            </a:endParaRPr>
          </a:p>
          <a:p>
            <a:pPr marR="0" lvl="0" algn="l" defTabSz="958850" rtl="0" eaLnBrk="1" fontAlgn="base" latinLnBrk="0" hangingPunct="1">
              <a:lnSpc>
                <a:spcPct val="100000"/>
              </a:lnSpc>
              <a:spcBef>
                <a:spcPct val="0"/>
              </a:spcBef>
              <a:spcAft>
                <a:spcPts val="600"/>
              </a:spcAft>
              <a:buClrTx/>
              <a:buSzTx/>
              <a:tabLst/>
              <a:defRPr/>
            </a:pPr>
            <a:r>
              <a:rPr lang="de-DE" sz="1800" b="0" kern="0" dirty="0">
                <a:solidFill>
                  <a:srgbClr val="003366"/>
                </a:solidFill>
                <a:latin typeface="Arial"/>
              </a:rPr>
              <a:t>    </a:t>
            </a:r>
            <a:endParaRPr lang="de-DE" sz="1800" b="0" kern="0" noProof="0" dirty="0">
              <a:solidFill>
                <a:srgbClr val="003366"/>
              </a:solidFill>
              <a:latin typeface="Arial"/>
            </a:endParaRPr>
          </a:p>
          <a:p>
            <a:pPr marL="457200" marR="0" lvl="0" indent="-457200" algn="l" defTabSz="958850" rtl="0" eaLnBrk="1" fontAlgn="base" latinLnBrk="0" hangingPunct="1">
              <a:lnSpc>
                <a:spcPts val="3988"/>
              </a:lnSpc>
              <a:spcBef>
                <a:spcPct val="0"/>
              </a:spcBef>
              <a:spcAft>
                <a:spcPct val="0"/>
              </a:spcAft>
              <a:buClrTx/>
              <a:buSzTx/>
              <a:buFont typeface="Arial" panose="020B0604020202020204" pitchFamily="34" charset="0"/>
              <a:buChar char="•"/>
              <a:tabLst/>
              <a:defRPr/>
            </a:pPr>
            <a:endParaRPr kumimoji="0" lang="de-DE" sz="2800" b="0" i="0" u="none" strike="noStrike" kern="0" cap="none" spc="0" normalizeH="0" baseline="0" noProof="0" dirty="0">
              <a:ln>
                <a:noFill/>
              </a:ln>
              <a:solidFill>
                <a:srgbClr val="003366"/>
              </a:solidFill>
              <a:effectLst/>
              <a:uLnTx/>
              <a:uFillTx/>
              <a:latin typeface="Arial"/>
            </a:endParaRPr>
          </a:p>
        </p:txBody>
      </p:sp>
      <p:sp>
        <p:nvSpPr>
          <p:cNvPr id="7" name="Foliennummernplatzhalter 6"/>
          <p:cNvSpPr>
            <a:spLocks noGrp="1"/>
          </p:cNvSpPr>
          <p:nvPr>
            <p:ph type="sldNum" sz="quarter" idx="12"/>
          </p:nvPr>
        </p:nvSpPr>
        <p:spPr/>
        <p:txBody>
          <a:bodyPr/>
          <a:lstStyle/>
          <a:p>
            <a:fld id="{7C4E3F5F-0227-435F-8610-B0DE4291B439}" type="slidenum">
              <a:rPr lang="de-DE" smtClean="0"/>
              <a:t>24</a:t>
            </a:fld>
            <a:endParaRPr lang="de-DE" dirty="0"/>
          </a:p>
        </p:txBody>
      </p:sp>
      <p:sp>
        <p:nvSpPr>
          <p:cNvPr id="10" name="Rechteck 9"/>
          <p:cNvSpPr/>
          <p:nvPr/>
        </p:nvSpPr>
        <p:spPr>
          <a:xfrm>
            <a:off x="7596317" y="1288398"/>
            <a:ext cx="4504044" cy="4801314"/>
          </a:xfrm>
          <a:prstGeom prst="rect">
            <a:avLst/>
          </a:prstGeom>
        </p:spPr>
        <p:txBody>
          <a:bodyPr wrap="square">
            <a:spAutoFit/>
          </a:bodyPr>
          <a:lstStyle/>
          <a:p>
            <a:pPr marL="285750" indent="-285750">
              <a:buFont typeface="Wingdings" panose="05000000000000000000" pitchFamily="2" charset="2"/>
              <a:buChar char="Ø"/>
            </a:pPr>
            <a:r>
              <a:rPr lang="de-DE" dirty="0">
                <a:solidFill>
                  <a:srgbClr val="003366"/>
                </a:solidFill>
                <a:latin typeface="Arial" panose="020B0604020202020204" pitchFamily="34" charset="0"/>
                <a:cs typeface="Arial" panose="020B0604020202020204" pitchFamily="34" charset="0"/>
              </a:rPr>
              <a:t>53 Prozent aller Gemeinden haben in den letzten fünf Jahren den Hebesatz erhöht.</a:t>
            </a:r>
          </a:p>
          <a:p>
            <a:pPr marL="285750" indent="-285750">
              <a:buFont typeface="Wingdings" panose="05000000000000000000" pitchFamily="2" charset="2"/>
              <a:buChar char="Ø"/>
            </a:pPr>
            <a:endParaRPr lang="de-DE" dirty="0">
              <a:solidFill>
                <a:srgbClr val="003366"/>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de-DE" dirty="0">
                <a:solidFill>
                  <a:srgbClr val="003366"/>
                </a:solidFill>
                <a:latin typeface="Arial" panose="020B0604020202020204" pitchFamily="34" charset="0"/>
                <a:cs typeface="Arial" panose="020B0604020202020204" pitchFamily="34" charset="0"/>
              </a:rPr>
              <a:t>Stark verschuldete Kommunen weisen die stärksten Steuererhöhungen auf.</a:t>
            </a:r>
          </a:p>
          <a:p>
            <a:pPr marL="285750" indent="-285750">
              <a:buFont typeface="Wingdings" panose="05000000000000000000" pitchFamily="2" charset="2"/>
              <a:buChar char="Ø"/>
            </a:pPr>
            <a:endParaRPr lang="de-DE" dirty="0">
              <a:solidFill>
                <a:srgbClr val="003366"/>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de-DE" dirty="0">
                <a:solidFill>
                  <a:srgbClr val="003366"/>
                </a:solidFill>
                <a:latin typeface="Arial" panose="020B0604020202020204" pitchFamily="34" charset="0"/>
                <a:cs typeface="Arial" panose="020B0604020202020204" pitchFamily="34" charset="0"/>
              </a:rPr>
              <a:t>Regional erhebliche Unterschiede. „Lokale Steueroasen“?</a:t>
            </a:r>
          </a:p>
          <a:p>
            <a:pPr marL="285750" indent="-285750">
              <a:buFont typeface="Wingdings" panose="05000000000000000000" pitchFamily="2" charset="2"/>
              <a:buChar char="Ø"/>
            </a:pPr>
            <a:endParaRPr lang="de-DE" dirty="0">
              <a:solidFill>
                <a:srgbClr val="003366"/>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de-DE" dirty="0">
                <a:solidFill>
                  <a:srgbClr val="003366"/>
                </a:solidFill>
                <a:latin typeface="Arial" panose="020B0604020202020204" pitchFamily="34" charset="0"/>
                <a:cs typeface="Arial" panose="020B0604020202020204" pitchFamily="34" charset="0"/>
              </a:rPr>
              <a:t>Folgen: Die Gemeinde verlieren an Attraktivität, Unternehmen könnten abwandern, Neuansiedlungen von Unternehmen werden unwahrscheinlicher, kreative Gestaltung von Unternehmensstrukturen.</a:t>
            </a:r>
          </a:p>
        </p:txBody>
      </p:sp>
      <p:sp>
        <p:nvSpPr>
          <p:cNvPr id="13"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4130916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762068" y="94913"/>
            <a:ext cx="9229821" cy="487108"/>
            <a:chOff x="762068" y="94913"/>
            <a:chExt cx="9229821" cy="487108"/>
          </a:xfrm>
        </p:grpSpPr>
        <p:sp>
          <p:nvSpPr>
            <p:cNvPr id="19" name="AutoShape 2"/>
            <p:cNvSpPr>
              <a:spLocks noChangeArrowheads="1"/>
            </p:cNvSpPr>
            <p:nvPr/>
          </p:nvSpPr>
          <p:spPr bwMode="auto">
            <a:xfrm>
              <a:off x="762068" y="97112"/>
              <a:ext cx="2374026" cy="484909"/>
            </a:xfrm>
            <a:prstGeom prst="homePlate">
              <a:avLst>
                <a:gd name="adj" fmla="val 28961"/>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20" name="AutoShape 3"/>
            <p:cNvSpPr>
              <a:spLocks noChangeArrowheads="1"/>
            </p:cNvSpPr>
            <p:nvPr/>
          </p:nvSpPr>
          <p:spPr bwMode="auto">
            <a:xfrm>
              <a:off x="5344258" y="97112"/>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smtClean="0">
                  <a:solidFill>
                    <a:schemeClr val="bg1"/>
                  </a:solidFill>
                  <a:cs typeface="Arial" charset="0"/>
                </a:rPr>
                <a:t>(</a:t>
              </a:r>
              <a:r>
                <a:rPr lang="de-DE" sz="1400" dirty="0" err="1" smtClean="0">
                  <a:solidFill>
                    <a:schemeClr val="bg1"/>
                  </a:solidFill>
                  <a:cs typeface="Arial" charset="0"/>
                </a:rPr>
                <a:t>Inter</a:t>
              </a:r>
              <a:r>
                <a:rPr lang="de-DE" sz="1400" dirty="0" smtClean="0">
                  <a:solidFill>
                    <a:schemeClr val="bg1"/>
                  </a:solidFill>
                  <a:cs typeface="Arial" charset="0"/>
                </a:rPr>
                <a:t>)Nationaler </a:t>
              </a:r>
              <a:r>
                <a:rPr lang="de-DE" sz="1400" dirty="0">
                  <a:solidFill>
                    <a:schemeClr val="bg1"/>
                  </a:solidFill>
                  <a:cs typeface="Arial" charset="0"/>
                </a:rPr>
                <a:t>Steuerwettbewerb</a:t>
              </a:r>
            </a:p>
          </p:txBody>
        </p:sp>
        <p:sp>
          <p:nvSpPr>
            <p:cNvPr id="21"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22" name="AutoShape 3"/>
            <p:cNvSpPr>
              <a:spLocks noChangeArrowheads="1"/>
            </p:cNvSpPr>
            <p:nvPr/>
          </p:nvSpPr>
          <p:spPr bwMode="auto">
            <a:xfrm>
              <a:off x="3059391" y="94913"/>
              <a:ext cx="2361570" cy="484909"/>
            </a:xfrm>
            <a:prstGeom prst="chevron">
              <a:avLst>
                <a:gd name="adj" fmla="val 28646"/>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grpSp>
      <p:sp>
        <p:nvSpPr>
          <p:cNvPr id="24" name="Rectangle 21"/>
          <p:cNvSpPr txBox="1">
            <a:spLocks noChangeArrowheads="1"/>
          </p:cNvSpPr>
          <p:nvPr/>
        </p:nvSpPr>
        <p:spPr bwMode="auto">
          <a:xfrm>
            <a:off x="866563" y="825678"/>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r>
              <a:rPr lang="de-DE" sz="2400" kern="0" noProof="0" dirty="0">
                <a:solidFill>
                  <a:srgbClr val="003366"/>
                </a:solidFill>
                <a:latin typeface="Arial"/>
              </a:rPr>
              <a:t>Mögliche Reformen </a:t>
            </a:r>
            <a:r>
              <a:rPr lang="de-DE" sz="2400" kern="0" dirty="0">
                <a:solidFill>
                  <a:srgbClr val="003366"/>
                </a:solidFill>
                <a:latin typeface="Arial"/>
              </a:rPr>
              <a:t>| </a:t>
            </a:r>
            <a:r>
              <a:rPr lang="de-DE" sz="2400" b="0" kern="0" dirty="0">
                <a:solidFill>
                  <a:srgbClr val="003366"/>
                </a:solidFill>
                <a:latin typeface="Arial"/>
              </a:rPr>
              <a:t>Gewerbesteuer </a:t>
            </a:r>
            <a:endParaRPr lang="de-DE" sz="2000" b="0" kern="0" dirty="0">
              <a:solidFill>
                <a:srgbClr val="003366"/>
              </a:solidFill>
              <a:latin typeface="Arial"/>
            </a:endParaRPr>
          </a:p>
          <a:p>
            <a:pPr marR="0" lvl="0" algn="l" defTabSz="958850" rtl="0" eaLnBrk="1" fontAlgn="base" latinLnBrk="0" hangingPunct="1">
              <a:lnSpc>
                <a:spcPct val="100000"/>
              </a:lnSpc>
              <a:spcBef>
                <a:spcPct val="0"/>
              </a:spcBef>
              <a:spcAft>
                <a:spcPts val="600"/>
              </a:spcAft>
              <a:buClrTx/>
              <a:buSzTx/>
              <a:tabLst/>
              <a:defRPr/>
            </a:pPr>
            <a:r>
              <a:rPr lang="de-DE" sz="1800" b="0" kern="0" dirty="0">
                <a:solidFill>
                  <a:srgbClr val="003366"/>
                </a:solidFill>
                <a:latin typeface="Arial"/>
              </a:rPr>
              <a:t>    </a:t>
            </a:r>
            <a:endParaRPr lang="de-DE" sz="1800" b="0" kern="0" noProof="0" dirty="0">
              <a:solidFill>
                <a:srgbClr val="003366"/>
              </a:solidFill>
              <a:latin typeface="Arial"/>
            </a:endParaRPr>
          </a:p>
          <a:p>
            <a:pPr marL="457200" marR="0" lvl="0" indent="-457200" algn="l" defTabSz="958850" rtl="0" eaLnBrk="1" fontAlgn="base" latinLnBrk="0" hangingPunct="1">
              <a:lnSpc>
                <a:spcPts val="3988"/>
              </a:lnSpc>
              <a:spcBef>
                <a:spcPct val="0"/>
              </a:spcBef>
              <a:spcAft>
                <a:spcPct val="0"/>
              </a:spcAft>
              <a:buClrTx/>
              <a:buSzTx/>
              <a:buFont typeface="Arial" panose="020B0604020202020204" pitchFamily="34" charset="0"/>
              <a:buChar char="•"/>
              <a:tabLst/>
              <a:defRPr/>
            </a:pPr>
            <a:endParaRPr kumimoji="0" lang="de-DE" sz="2800" b="0" i="0" u="none" strike="noStrike" kern="0" cap="none" spc="0" normalizeH="0" baseline="0" noProof="0" dirty="0">
              <a:ln>
                <a:noFill/>
              </a:ln>
              <a:solidFill>
                <a:srgbClr val="003366"/>
              </a:solidFill>
              <a:effectLst/>
              <a:uLnTx/>
              <a:uFillTx/>
              <a:latin typeface="Arial"/>
            </a:endParaRPr>
          </a:p>
        </p:txBody>
      </p:sp>
      <p:sp>
        <p:nvSpPr>
          <p:cNvPr id="3" name="Textfeld 2"/>
          <p:cNvSpPr txBox="1"/>
          <p:nvPr/>
        </p:nvSpPr>
        <p:spPr>
          <a:xfrm>
            <a:off x="1377862" y="4660237"/>
            <a:ext cx="11089049" cy="1785104"/>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de-DE" dirty="0">
                <a:solidFill>
                  <a:srgbClr val="003366"/>
                </a:solidFill>
                <a:latin typeface="Arial" panose="020B0604020202020204" pitchFamily="34" charset="0"/>
                <a:cs typeface="Arial" panose="020B0604020202020204" pitchFamily="34" charset="0"/>
              </a:rPr>
              <a:t>Bei Kapitalgesellschaften beträgt die Gewerbesteuer rund 50% der Gesamtsteuerbelastung</a:t>
            </a:r>
          </a:p>
          <a:p>
            <a:pPr marL="285750" indent="-285750">
              <a:spcAft>
                <a:spcPts val="600"/>
              </a:spcAft>
              <a:buFont typeface="Wingdings" panose="05000000000000000000" pitchFamily="2" charset="2"/>
              <a:buChar char="Ø"/>
            </a:pPr>
            <a:r>
              <a:rPr lang="de-DE" dirty="0">
                <a:solidFill>
                  <a:srgbClr val="003366"/>
                </a:solidFill>
                <a:latin typeface="Arial" panose="020B0604020202020204" pitchFamily="34" charset="0"/>
                <a:cs typeface="Arial" panose="020B0604020202020204" pitchFamily="34" charset="0"/>
              </a:rPr>
              <a:t>Mögliche Entlastungsmaßnahmen auf Unternehmensgewinne: </a:t>
            </a:r>
          </a:p>
          <a:p>
            <a:pPr marL="536575" lvl="1" indent="-179388">
              <a:spcAft>
                <a:spcPts val="600"/>
              </a:spcAft>
              <a:buFont typeface="Symbol" panose="05050102010706020507" pitchFamily="18" charset="2"/>
              <a:buChar char="-"/>
            </a:pPr>
            <a:r>
              <a:rPr lang="de-DE" dirty="0" smtClean="0">
                <a:solidFill>
                  <a:srgbClr val="003366"/>
                </a:solidFill>
                <a:latin typeface="Arial" panose="020B0604020202020204" pitchFamily="34" charset="0"/>
                <a:cs typeface="Arial" panose="020B0604020202020204" pitchFamily="34" charset="0"/>
              </a:rPr>
              <a:t>Vollanrechnung auf </a:t>
            </a:r>
            <a:r>
              <a:rPr lang="de-DE" dirty="0">
                <a:solidFill>
                  <a:srgbClr val="003366"/>
                </a:solidFill>
                <a:latin typeface="Arial" panose="020B0604020202020204" pitchFamily="34" charset="0"/>
                <a:cs typeface="Arial" panose="020B0604020202020204" pitchFamily="34" charset="0"/>
              </a:rPr>
              <a:t>die Einkommensteuer </a:t>
            </a:r>
          </a:p>
          <a:p>
            <a:pPr marL="536575" lvl="1" indent="-179388">
              <a:spcAft>
                <a:spcPts val="600"/>
              </a:spcAft>
              <a:buFont typeface="Symbol" panose="05050102010706020507" pitchFamily="18" charset="2"/>
              <a:buChar char="-"/>
            </a:pPr>
            <a:r>
              <a:rPr lang="de-DE" dirty="0">
                <a:solidFill>
                  <a:srgbClr val="003366"/>
                </a:solidFill>
                <a:latin typeface="Arial" panose="020B0604020202020204" pitchFamily="34" charset="0"/>
                <a:cs typeface="Arial" panose="020B0604020202020204" pitchFamily="34" charset="0"/>
              </a:rPr>
              <a:t>Möglichkeit des Rück- oder Vortrages bei Anrechnungsüberhängen</a:t>
            </a:r>
          </a:p>
          <a:p>
            <a:pPr marL="536575" lvl="1" indent="-179388">
              <a:spcAft>
                <a:spcPts val="600"/>
              </a:spcAft>
              <a:buFont typeface="Symbol" panose="05050102010706020507" pitchFamily="18" charset="2"/>
              <a:buChar char="-"/>
            </a:pPr>
            <a:r>
              <a:rPr lang="de-DE" dirty="0">
                <a:solidFill>
                  <a:srgbClr val="003366"/>
                </a:solidFill>
                <a:latin typeface="Arial" panose="020B0604020202020204" pitchFamily="34" charset="0"/>
                <a:cs typeface="Arial" panose="020B0604020202020204" pitchFamily="34" charset="0"/>
              </a:rPr>
              <a:t>Einbeziehung der Kapitalgesellschaften in die Gewerbesteuer-Anrechnung</a:t>
            </a:r>
          </a:p>
        </p:txBody>
      </p:sp>
      <p:grpSp>
        <p:nvGrpSpPr>
          <p:cNvPr id="10" name="Gruppieren 9"/>
          <p:cNvGrpSpPr/>
          <p:nvPr/>
        </p:nvGrpSpPr>
        <p:grpSpPr>
          <a:xfrm>
            <a:off x="1377862" y="1371358"/>
            <a:ext cx="9580111" cy="3135002"/>
            <a:chOff x="1377862" y="1371358"/>
            <a:chExt cx="9580111" cy="3135002"/>
          </a:xfrm>
        </p:grpSpPr>
        <p:pic>
          <p:nvPicPr>
            <p:cNvPr id="5" name="Grafik 4"/>
            <p:cNvPicPr>
              <a:picLocks noChangeAspect="1"/>
            </p:cNvPicPr>
            <p:nvPr/>
          </p:nvPicPr>
          <p:blipFill>
            <a:blip r:embed="rId4"/>
            <a:stretch>
              <a:fillRect/>
            </a:stretch>
          </p:blipFill>
          <p:spPr>
            <a:xfrm>
              <a:off x="1377862" y="1371358"/>
              <a:ext cx="9580111" cy="3135002"/>
            </a:xfrm>
            <a:prstGeom prst="rect">
              <a:avLst/>
            </a:prstGeom>
          </p:spPr>
        </p:pic>
        <p:pic>
          <p:nvPicPr>
            <p:cNvPr id="7" name="Grafik 6"/>
            <p:cNvPicPr>
              <a:picLocks noChangeAspect="1"/>
            </p:cNvPicPr>
            <p:nvPr/>
          </p:nvPicPr>
          <p:blipFill>
            <a:blip r:embed="rId5"/>
            <a:stretch>
              <a:fillRect/>
            </a:stretch>
          </p:blipFill>
          <p:spPr>
            <a:xfrm>
              <a:off x="9348248" y="4334910"/>
              <a:ext cx="1609725" cy="171450"/>
            </a:xfrm>
            <a:prstGeom prst="rect">
              <a:avLst/>
            </a:prstGeom>
          </p:spPr>
        </p:pic>
      </p:grpSp>
      <p:sp>
        <p:nvSpPr>
          <p:cNvPr id="4" name="Foliennummernplatzhalter 3"/>
          <p:cNvSpPr>
            <a:spLocks noGrp="1"/>
          </p:cNvSpPr>
          <p:nvPr>
            <p:ph type="sldNum" sz="quarter" idx="12"/>
          </p:nvPr>
        </p:nvSpPr>
        <p:spPr/>
        <p:txBody>
          <a:bodyPr/>
          <a:lstStyle/>
          <a:p>
            <a:fld id="{7C4E3F5F-0227-435F-8610-B0DE4291B439}" type="slidenum">
              <a:rPr lang="de-DE" smtClean="0"/>
              <a:t>25</a:t>
            </a:fld>
            <a:endParaRPr lang="de-DE" dirty="0"/>
          </a:p>
        </p:txBody>
      </p:sp>
      <p:sp>
        <p:nvSpPr>
          <p:cNvPr id="15"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3149971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762068" y="94913"/>
            <a:ext cx="9229821" cy="487108"/>
            <a:chOff x="762068" y="94913"/>
            <a:chExt cx="9229821" cy="487108"/>
          </a:xfrm>
        </p:grpSpPr>
        <p:sp>
          <p:nvSpPr>
            <p:cNvPr id="19" name="AutoShape 2"/>
            <p:cNvSpPr>
              <a:spLocks noChangeArrowheads="1"/>
            </p:cNvSpPr>
            <p:nvPr/>
          </p:nvSpPr>
          <p:spPr bwMode="auto">
            <a:xfrm>
              <a:off x="762068" y="97112"/>
              <a:ext cx="2374026" cy="484909"/>
            </a:xfrm>
            <a:prstGeom prst="homePlate">
              <a:avLst>
                <a:gd name="adj" fmla="val 28961"/>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20" name="AutoShape 3"/>
            <p:cNvSpPr>
              <a:spLocks noChangeArrowheads="1"/>
            </p:cNvSpPr>
            <p:nvPr/>
          </p:nvSpPr>
          <p:spPr bwMode="auto">
            <a:xfrm>
              <a:off x="5344258" y="97112"/>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21"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22" name="AutoShape 3"/>
            <p:cNvSpPr>
              <a:spLocks noChangeArrowheads="1"/>
            </p:cNvSpPr>
            <p:nvPr/>
          </p:nvSpPr>
          <p:spPr bwMode="auto">
            <a:xfrm>
              <a:off x="3059391" y="94913"/>
              <a:ext cx="2361570" cy="484909"/>
            </a:xfrm>
            <a:prstGeom prst="chevron">
              <a:avLst>
                <a:gd name="adj" fmla="val 28646"/>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grpSp>
      <p:sp>
        <p:nvSpPr>
          <p:cNvPr id="24" name="Rectangle 21"/>
          <p:cNvSpPr txBox="1">
            <a:spLocks noChangeArrowheads="1"/>
          </p:cNvSpPr>
          <p:nvPr/>
        </p:nvSpPr>
        <p:spPr bwMode="auto">
          <a:xfrm>
            <a:off x="866563" y="825678"/>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r>
              <a:rPr lang="de-DE" sz="2400" kern="0" noProof="0" dirty="0">
                <a:solidFill>
                  <a:srgbClr val="003366"/>
                </a:solidFill>
                <a:latin typeface="Arial"/>
              </a:rPr>
              <a:t>Mögliche Reformen </a:t>
            </a:r>
            <a:r>
              <a:rPr lang="de-DE" sz="2400" kern="0" dirty="0">
                <a:solidFill>
                  <a:srgbClr val="003366"/>
                </a:solidFill>
                <a:latin typeface="Arial"/>
              </a:rPr>
              <a:t>| </a:t>
            </a:r>
            <a:r>
              <a:rPr lang="de-DE" sz="2400" b="0" kern="0" dirty="0">
                <a:solidFill>
                  <a:srgbClr val="003366"/>
                </a:solidFill>
                <a:latin typeface="Arial"/>
              </a:rPr>
              <a:t>Unternehmensbesteuerung </a:t>
            </a:r>
            <a:endParaRPr lang="de-DE" sz="2000" b="0" kern="0" dirty="0">
              <a:solidFill>
                <a:srgbClr val="003366"/>
              </a:solidFill>
              <a:latin typeface="Arial"/>
            </a:endParaRPr>
          </a:p>
          <a:p>
            <a:pPr marR="0" lvl="0" algn="l" defTabSz="958850" rtl="0" eaLnBrk="1" fontAlgn="base" latinLnBrk="0" hangingPunct="1">
              <a:lnSpc>
                <a:spcPct val="100000"/>
              </a:lnSpc>
              <a:spcBef>
                <a:spcPct val="0"/>
              </a:spcBef>
              <a:spcAft>
                <a:spcPts val="600"/>
              </a:spcAft>
              <a:buClrTx/>
              <a:buSzTx/>
              <a:tabLst/>
              <a:defRPr/>
            </a:pPr>
            <a:r>
              <a:rPr lang="de-DE" sz="1800" b="0" kern="0" dirty="0">
                <a:solidFill>
                  <a:srgbClr val="003366"/>
                </a:solidFill>
                <a:latin typeface="Arial"/>
              </a:rPr>
              <a:t>    </a:t>
            </a:r>
            <a:endParaRPr lang="de-DE" sz="1800" b="0" kern="0" noProof="0" dirty="0">
              <a:solidFill>
                <a:srgbClr val="003366"/>
              </a:solidFill>
              <a:latin typeface="Arial"/>
            </a:endParaRPr>
          </a:p>
          <a:p>
            <a:pPr marL="457200" marR="0" lvl="0" indent="-457200" algn="l" defTabSz="958850" rtl="0" eaLnBrk="1" fontAlgn="base" latinLnBrk="0" hangingPunct="1">
              <a:lnSpc>
                <a:spcPts val="3988"/>
              </a:lnSpc>
              <a:spcBef>
                <a:spcPct val="0"/>
              </a:spcBef>
              <a:spcAft>
                <a:spcPct val="0"/>
              </a:spcAft>
              <a:buClrTx/>
              <a:buSzTx/>
              <a:buFont typeface="Arial" panose="020B0604020202020204" pitchFamily="34" charset="0"/>
              <a:buChar char="•"/>
              <a:tabLst/>
              <a:defRPr/>
            </a:pPr>
            <a:endParaRPr kumimoji="0" lang="de-DE" sz="2800" b="0" i="0" u="none" strike="noStrike" kern="0" cap="none" spc="0" normalizeH="0" baseline="0" noProof="0" dirty="0">
              <a:ln>
                <a:noFill/>
              </a:ln>
              <a:solidFill>
                <a:srgbClr val="003366"/>
              </a:solidFill>
              <a:effectLst/>
              <a:uLnTx/>
              <a:uFillTx/>
              <a:latin typeface="Arial"/>
            </a:endParaRPr>
          </a:p>
        </p:txBody>
      </p:sp>
      <p:sp>
        <p:nvSpPr>
          <p:cNvPr id="3" name="Textfeld 2"/>
          <p:cNvSpPr txBox="1"/>
          <p:nvPr/>
        </p:nvSpPr>
        <p:spPr>
          <a:xfrm>
            <a:off x="762068" y="1744650"/>
            <a:ext cx="11089049" cy="4278094"/>
          </a:xfrm>
          <a:prstGeom prst="rect">
            <a:avLst/>
          </a:prstGeom>
          <a:noFill/>
        </p:spPr>
        <p:txBody>
          <a:bodyPr wrap="square" rtlCol="0">
            <a:spAutoFit/>
          </a:bodyPr>
          <a:lstStyle/>
          <a:p>
            <a:pPr marL="285750" indent="-285750">
              <a:buFont typeface="Wingdings" panose="05000000000000000000" pitchFamily="2" charset="2"/>
              <a:buChar char="Ø"/>
            </a:pPr>
            <a:r>
              <a:rPr lang="de-DE" dirty="0">
                <a:solidFill>
                  <a:srgbClr val="003366"/>
                </a:solidFill>
                <a:latin typeface="Arial" panose="020B0604020202020204" pitchFamily="34" charset="0"/>
                <a:cs typeface="Arial" panose="020B0604020202020204" pitchFamily="34" charset="0"/>
              </a:rPr>
              <a:t>Senkung des Körperschaftsteuersatzes (internationale Wettbewerbsfähigkeit) gemeinsam mit der Einführung eines Optionsmodells</a:t>
            </a:r>
          </a:p>
          <a:p>
            <a:pPr marL="501750" lvl="2" indent="-285750">
              <a:spcBef>
                <a:spcPts val="600"/>
              </a:spcBef>
              <a:buFont typeface="Wingdings" panose="05000000000000000000" pitchFamily="2" charset="2"/>
              <a:buChar char="Ø"/>
            </a:pPr>
            <a:r>
              <a:rPr lang="de-DE" dirty="0">
                <a:solidFill>
                  <a:srgbClr val="003366"/>
                </a:solidFill>
                <a:latin typeface="Arial" panose="020B0604020202020204" pitchFamily="34" charset="0"/>
                <a:cs typeface="Arial" panose="020B0604020202020204" pitchFamily="34" charset="0"/>
              </a:rPr>
              <a:t>Personengesellschaften haben die </a:t>
            </a:r>
            <a:r>
              <a:rPr lang="de-DE" b="1" dirty="0">
                <a:solidFill>
                  <a:srgbClr val="003366"/>
                </a:solidFill>
                <a:latin typeface="Arial" panose="020B0604020202020204" pitchFamily="34" charset="0"/>
                <a:cs typeface="Arial" panose="020B0604020202020204" pitchFamily="34" charset="0"/>
              </a:rPr>
              <a:t>Option</a:t>
            </a:r>
            <a:r>
              <a:rPr lang="de-DE" dirty="0">
                <a:solidFill>
                  <a:srgbClr val="003366"/>
                </a:solidFill>
                <a:latin typeface="Arial" panose="020B0604020202020204" pitchFamily="34" charset="0"/>
                <a:cs typeface="Arial" panose="020B0604020202020204" pitchFamily="34" charset="0"/>
              </a:rPr>
              <a:t>, nur für steuerliche Zwecke wie Kapitalgesellschaften behandelt zu werden; </a:t>
            </a:r>
          </a:p>
          <a:p>
            <a:pPr marL="742950" lvl="1" indent="-285750">
              <a:buFont typeface="Wingdings" panose="05000000000000000000" pitchFamily="2" charset="2"/>
              <a:buChar char="Ø"/>
            </a:pPr>
            <a:endParaRPr lang="de-DE" dirty="0">
              <a:solidFill>
                <a:srgbClr val="003366"/>
              </a:solidFill>
              <a:latin typeface="Arial" panose="020B0604020202020204" pitchFamily="34" charset="0"/>
              <a:cs typeface="Arial" panose="020B0604020202020204" pitchFamily="34" charset="0"/>
            </a:endParaRPr>
          </a:p>
          <a:p>
            <a:pPr marL="285750" lvl="1" indent="-285750">
              <a:buFont typeface="Wingdings" panose="05000000000000000000" pitchFamily="2" charset="2"/>
              <a:buChar char="Ø"/>
            </a:pPr>
            <a:r>
              <a:rPr lang="de-DE" dirty="0">
                <a:solidFill>
                  <a:srgbClr val="003366"/>
                </a:solidFill>
                <a:latin typeface="Arial" panose="020B0604020202020204" pitchFamily="34" charset="0"/>
                <a:cs typeface="Arial" panose="020B0604020202020204" pitchFamily="34" charset="0"/>
              </a:rPr>
              <a:t>kleine Personengesellschaften profitieren vom progressiven ESt-Tarif oder der Einführung eines Gewinnfreibetrags</a:t>
            </a:r>
          </a:p>
          <a:p>
            <a:pPr marL="717750" lvl="3" indent="-285750">
              <a:spcBef>
                <a:spcPts val="600"/>
              </a:spcBef>
              <a:buFont typeface="Wingdings" panose="05000000000000000000" pitchFamily="2" charset="2"/>
              <a:buChar char="Ø"/>
            </a:pPr>
            <a:r>
              <a:rPr lang="de-DE" dirty="0">
                <a:solidFill>
                  <a:srgbClr val="003366"/>
                </a:solidFill>
                <a:latin typeface="Arial" panose="020B0604020202020204" pitchFamily="34" charset="0"/>
                <a:cs typeface="Arial" panose="020B0604020202020204" pitchFamily="34" charset="0"/>
              </a:rPr>
              <a:t>dient insbesondere der Entlastung von kleinen Unternehmen, da diese in der Regel nicht vom Optionsmodell profitieren würden</a:t>
            </a:r>
          </a:p>
          <a:p>
            <a:pPr marL="717750" lvl="3" indent="-285750">
              <a:spcBef>
                <a:spcPts val="600"/>
              </a:spcBef>
              <a:buFont typeface="Wingdings" panose="05000000000000000000" pitchFamily="2" charset="2"/>
              <a:buChar char="Ø"/>
            </a:pPr>
            <a:endParaRPr lang="de-DE" dirty="0">
              <a:solidFill>
                <a:srgbClr val="003366"/>
              </a:solidFill>
              <a:latin typeface="Arial" panose="020B0604020202020204" pitchFamily="34" charset="0"/>
              <a:cs typeface="Arial" panose="020B0604020202020204" pitchFamily="34" charset="0"/>
            </a:endParaRPr>
          </a:p>
          <a:p>
            <a:pPr marL="260550" lvl="2" indent="-285750">
              <a:spcBef>
                <a:spcPts val="600"/>
              </a:spcBef>
              <a:buFont typeface="Wingdings" panose="05000000000000000000" pitchFamily="2" charset="2"/>
              <a:buChar char="Ø"/>
            </a:pPr>
            <a:r>
              <a:rPr lang="de-DE" dirty="0">
                <a:solidFill>
                  <a:srgbClr val="003366"/>
                </a:solidFill>
                <a:latin typeface="Arial" panose="020B0604020202020204" pitchFamily="34" charset="0"/>
                <a:cs typeface="Arial" panose="020B0604020202020204" pitchFamily="34" charset="0"/>
              </a:rPr>
              <a:t>Volle Anrechnung statt derzeitiger Pauschalanrechnung der Gewerbesteuermessbetrags.</a:t>
            </a:r>
          </a:p>
          <a:p>
            <a:pPr marL="216000" lvl="2"/>
            <a:endParaRPr lang="de-DE" dirty="0">
              <a:solidFill>
                <a:srgbClr val="003366"/>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de-DE" dirty="0">
                <a:solidFill>
                  <a:srgbClr val="003366"/>
                </a:solidFill>
                <a:latin typeface="Arial" panose="020B0604020202020204" pitchFamily="34" charset="0"/>
                <a:cs typeface="Arial" panose="020B0604020202020204" pitchFamily="34" charset="0"/>
              </a:rPr>
              <a:t>Wichtig ist es, die Belastung der Rechtsformen nicht zu sehr auseinanderfallen zu lassen!</a:t>
            </a:r>
          </a:p>
          <a:p>
            <a:pPr marL="285750" indent="-285750">
              <a:buFont typeface="Wingdings" panose="05000000000000000000" pitchFamily="2" charset="2"/>
              <a:buChar char="Ø"/>
            </a:pPr>
            <a:endParaRPr lang="de-DE" dirty="0">
              <a:solidFill>
                <a:srgbClr val="003366"/>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2"/>
          </p:nvPr>
        </p:nvSpPr>
        <p:spPr/>
        <p:txBody>
          <a:bodyPr/>
          <a:lstStyle/>
          <a:p>
            <a:fld id="{7C4E3F5F-0227-435F-8610-B0DE4291B439}" type="slidenum">
              <a:rPr lang="de-DE" smtClean="0"/>
              <a:t>26</a:t>
            </a:fld>
            <a:endParaRPr lang="de-DE" dirty="0"/>
          </a:p>
        </p:txBody>
      </p:sp>
      <p:sp>
        <p:nvSpPr>
          <p:cNvPr id="12"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1246996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762068" y="94913"/>
            <a:ext cx="9229821" cy="487108"/>
            <a:chOff x="762068" y="94913"/>
            <a:chExt cx="9229821" cy="487108"/>
          </a:xfrm>
        </p:grpSpPr>
        <p:sp>
          <p:nvSpPr>
            <p:cNvPr id="19" name="AutoShape 2"/>
            <p:cNvSpPr>
              <a:spLocks noChangeArrowheads="1"/>
            </p:cNvSpPr>
            <p:nvPr/>
          </p:nvSpPr>
          <p:spPr bwMode="auto">
            <a:xfrm>
              <a:off x="762068" y="97112"/>
              <a:ext cx="2374026" cy="484909"/>
            </a:xfrm>
            <a:prstGeom prst="homePlate">
              <a:avLst>
                <a:gd name="adj" fmla="val 28961"/>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20" name="AutoShape 3"/>
            <p:cNvSpPr>
              <a:spLocks noChangeArrowheads="1"/>
            </p:cNvSpPr>
            <p:nvPr/>
          </p:nvSpPr>
          <p:spPr bwMode="auto">
            <a:xfrm>
              <a:off x="5344258" y="97112"/>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Neue Steuern</a:t>
              </a:r>
            </a:p>
          </p:txBody>
        </p:sp>
        <p:sp>
          <p:nvSpPr>
            <p:cNvPr id="21"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22" name="AutoShape 3"/>
            <p:cNvSpPr>
              <a:spLocks noChangeArrowheads="1"/>
            </p:cNvSpPr>
            <p:nvPr/>
          </p:nvSpPr>
          <p:spPr bwMode="auto">
            <a:xfrm>
              <a:off x="3059391" y="94913"/>
              <a:ext cx="2361570" cy="484909"/>
            </a:xfrm>
            <a:prstGeom prst="chevron">
              <a:avLst>
                <a:gd name="adj" fmla="val 28646"/>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grpSp>
      <p:sp>
        <p:nvSpPr>
          <p:cNvPr id="24" name="Rectangle 21"/>
          <p:cNvSpPr txBox="1">
            <a:spLocks noChangeArrowheads="1"/>
          </p:cNvSpPr>
          <p:nvPr/>
        </p:nvSpPr>
        <p:spPr bwMode="auto">
          <a:xfrm>
            <a:off x="892323" y="825678"/>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r>
              <a:rPr lang="de-DE" sz="2400" kern="0" dirty="0">
                <a:solidFill>
                  <a:srgbClr val="003366"/>
                </a:solidFill>
                <a:latin typeface="Arial"/>
              </a:rPr>
              <a:t>Neue Steuern</a:t>
            </a:r>
            <a:r>
              <a:rPr lang="de-DE" sz="2400" kern="0" noProof="0" dirty="0">
                <a:solidFill>
                  <a:srgbClr val="003366"/>
                </a:solidFill>
                <a:latin typeface="Arial"/>
              </a:rPr>
              <a:t>| CO2-Steuer</a:t>
            </a:r>
            <a:endParaRPr lang="de-DE" sz="2000" b="0" kern="0" dirty="0">
              <a:solidFill>
                <a:srgbClr val="003366"/>
              </a:solidFill>
              <a:latin typeface="Arial"/>
            </a:endParaRPr>
          </a:p>
          <a:p>
            <a:pPr marR="0" lvl="0" algn="l" defTabSz="958850" rtl="0" eaLnBrk="1" fontAlgn="base" latinLnBrk="0" hangingPunct="1">
              <a:lnSpc>
                <a:spcPct val="100000"/>
              </a:lnSpc>
              <a:spcBef>
                <a:spcPct val="0"/>
              </a:spcBef>
              <a:spcAft>
                <a:spcPts val="600"/>
              </a:spcAft>
              <a:buClrTx/>
              <a:buSzTx/>
              <a:tabLst/>
              <a:defRPr/>
            </a:pPr>
            <a:r>
              <a:rPr lang="de-DE" sz="1800" b="0" kern="0" dirty="0">
                <a:solidFill>
                  <a:srgbClr val="003366"/>
                </a:solidFill>
                <a:latin typeface="Arial"/>
              </a:rPr>
              <a:t>    </a:t>
            </a:r>
            <a:endParaRPr lang="de-DE" sz="1800" b="0" kern="0" noProof="0" dirty="0">
              <a:solidFill>
                <a:srgbClr val="003366"/>
              </a:solidFill>
              <a:latin typeface="Arial"/>
            </a:endParaRPr>
          </a:p>
          <a:p>
            <a:pPr marL="457200" marR="0" lvl="0" indent="-457200" algn="l" defTabSz="958850" rtl="0" eaLnBrk="1" fontAlgn="base" latinLnBrk="0" hangingPunct="1">
              <a:lnSpc>
                <a:spcPts val="3988"/>
              </a:lnSpc>
              <a:spcBef>
                <a:spcPct val="0"/>
              </a:spcBef>
              <a:spcAft>
                <a:spcPct val="0"/>
              </a:spcAft>
              <a:buClrTx/>
              <a:buSzTx/>
              <a:buFont typeface="Arial" panose="020B0604020202020204" pitchFamily="34" charset="0"/>
              <a:buChar char="•"/>
              <a:tabLst/>
              <a:defRPr/>
            </a:pPr>
            <a:endParaRPr kumimoji="0" lang="de-DE" sz="2800" b="0" i="0" u="none" strike="noStrike" kern="0" cap="none" spc="0" normalizeH="0" baseline="0" noProof="0" dirty="0">
              <a:ln>
                <a:noFill/>
              </a:ln>
              <a:solidFill>
                <a:srgbClr val="003366"/>
              </a:solidFill>
              <a:effectLst/>
              <a:uLnTx/>
              <a:uFillTx/>
              <a:latin typeface="Arial"/>
            </a:endParaRPr>
          </a:p>
        </p:txBody>
      </p:sp>
      <p:sp>
        <p:nvSpPr>
          <p:cNvPr id="4" name="Foliennummernplatzhalter 3"/>
          <p:cNvSpPr>
            <a:spLocks noGrp="1"/>
          </p:cNvSpPr>
          <p:nvPr>
            <p:ph type="sldNum" sz="quarter" idx="12"/>
          </p:nvPr>
        </p:nvSpPr>
        <p:spPr/>
        <p:txBody>
          <a:bodyPr/>
          <a:lstStyle/>
          <a:p>
            <a:fld id="{7C4E3F5F-0227-435F-8610-B0DE4291B439}" type="slidenum">
              <a:rPr lang="de-DE" smtClean="0"/>
              <a:t>27</a:t>
            </a:fld>
            <a:endParaRPr lang="de-DE" dirty="0"/>
          </a:p>
        </p:txBody>
      </p:sp>
      <p:sp>
        <p:nvSpPr>
          <p:cNvPr id="12"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pic>
        <p:nvPicPr>
          <p:cNvPr id="13" name="Picture 4" descr="&lt;p&gt;Autofahren wird teurer: eine mögliche Auswirkung der CO2-Steuer. (Foto: Imago)&lt;/p&gt;&#10;">
            <a:extLst>
              <a:ext uri="{FF2B5EF4-FFF2-40B4-BE49-F238E27FC236}">
                <a16:creationId xmlns="" xmlns:a16="http://schemas.microsoft.com/office/drawing/2014/main" id="{F9D173F5-F5AC-4C73-B2F7-D839CC070C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41431"/>
            <a:ext cx="2676689" cy="15073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 xmlns:a16="http://schemas.microsoft.com/office/drawing/2014/main" id="{DEA2091E-ED9F-43B7-9A85-D8FC20CDCF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7" y="1285591"/>
            <a:ext cx="4688406" cy="5253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a:extLst>
              <a:ext uri="{FF2B5EF4-FFF2-40B4-BE49-F238E27FC236}">
                <a16:creationId xmlns="" xmlns:a16="http://schemas.microsoft.com/office/drawing/2014/main" id="{25111F0B-63A7-4EAF-8F39-66F3F3ABE930}"/>
              </a:ext>
            </a:extLst>
          </p:cNvPr>
          <p:cNvSpPr txBox="1"/>
          <p:nvPr/>
        </p:nvSpPr>
        <p:spPr>
          <a:xfrm>
            <a:off x="6527549" y="2640169"/>
            <a:ext cx="4311026" cy="3785652"/>
          </a:xfrm>
          <a:prstGeom prst="rect">
            <a:avLst/>
          </a:prstGeom>
          <a:noFill/>
        </p:spPr>
        <p:txBody>
          <a:bodyPr wrap="square" rtlCol="0">
            <a:spAutoFit/>
          </a:bodyPr>
          <a:lstStyle/>
          <a:p>
            <a:pPr marL="285750" indent="-285750">
              <a:buFont typeface="Wingdings" panose="05000000000000000000" pitchFamily="2" charset="2"/>
              <a:buChar char="Ø"/>
            </a:pPr>
            <a:r>
              <a:rPr lang="de-DE" sz="2400" dirty="0"/>
              <a:t>Was passiert mit dem Steueraufkommen?</a:t>
            </a:r>
          </a:p>
          <a:p>
            <a:pPr marL="285750" indent="-285750">
              <a:buFont typeface="Wingdings" panose="05000000000000000000" pitchFamily="2" charset="2"/>
              <a:buChar char="Ø"/>
            </a:pPr>
            <a:r>
              <a:rPr lang="de-DE" sz="2400" dirty="0"/>
              <a:t>Wie hoch soll die Steuer sein?</a:t>
            </a:r>
          </a:p>
          <a:p>
            <a:pPr marL="285750" indent="-285750">
              <a:buFont typeface="Wingdings" panose="05000000000000000000" pitchFamily="2" charset="2"/>
              <a:buChar char="Ø"/>
            </a:pPr>
            <a:r>
              <a:rPr lang="de-DE" sz="2400" dirty="0"/>
              <a:t>Neue Steuer oder Ausweitung des europäischen Emissionshandels?</a:t>
            </a:r>
          </a:p>
          <a:p>
            <a:pPr marL="285750" indent="-285750">
              <a:buFont typeface="Wingdings" panose="05000000000000000000" pitchFamily="2" charset="2"/>
              <a:buChar char="Ø"/>
            </a:pPr>
            <a:r>
              <a:rPr lang="de-DE" sz="2400" dirty="0"/>
              <a:t>Europäische Lösung?</a:t>
            </a:r>
          </a:p>
          <a:p>
            <a:pPr marL="285750" indent="-285750">
              <a:buFont typeface="Wingdings" panose="05000000000000000000" pitchFamily="2" charset="2"/>
              <a:buChar char="Ø"/>
            </a:pPr>
            <a:r>
              <a:rPr lang="de-DE" sz="2400" dirty="0"/>
              <a:t>Werden die bestehenden Steuern </a:t>
            </a:r>
            <a:r>
              <a:rPr lang="de-DE" sz="2400" dirty="0" smtClean="0"/>
              <a:t>abgebaut?</a:t>
            </a:r>
          </a:p>
          <a:p>
            <a:pPr marL="285750" indent="-285750">
              <a:buFont typeface="Wingdings" panose="05000000000000000000" pitchFamily="2" charset="2"/>
              <a:buChar char="Ø"/>
            </a:pPr>
            <a:r>
              <a:rPr lang="de-DE" sz="2400" dirty="0" smtClean="0"/>
              <a:t>Akzeptanz</a:t>
            </a:r>
            <a:r>
              <a:rPr lang="de-DE" sz="2400" dirty="0" smtClean="0"/>
              <a:t>? („Gelbwesten“)</a:t>
            </a:r>
            <a:endParaRPr lang="en-US" sz="2400" dirty="0"/>
          </a:p>
        </p:txBody>
      </p:sp>
    </p:spTree>
    <p:extLst>
      <p:ext uri="{BB962C8B-B14F-4D97-AF65-F5344CB8AC3E}">
        <p14:creationId xmlns:p14="http://schemas.microsoft.com/office/powerpoint/2010/main" val="2873134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762068" y="94913"/>
            <a:ext cx="9229821" cy="487108"/>
            <a:chOff x="762068" y="94913"/>
            <a:chExt cx="9229821" cy="487108"/>
          </a:xfrm>
        </p:grpSpPr>
        <p:sp>
          <p:nvSpPr>
            <p:cNvPr id="19" name="AutoShape 2"/>
            <p:cNvSpPr>
              <a:spLocks noChangeArrowheads="1"/>
            </p:cNvSpPr>
            <p:nvPr/>
          </p:nvSpPr>
          <p:spPr bwMode="auto">
            <a:xfrm>
              <a:off x="762068" y="97112"/>
              <a:ext cx="2374026" cy="484909"/>
            </a:xfrm>
            <a:prstGeom prst="homePlate">
              <a:avLst>
                <a:gd name="adj" fmla="val 28961"/>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20" name="AutoShape 3"/>
            <p:cNvSpPr>
              <a:spLocks noChangeArrowheads="1"/>
            </p:cNvSpPr>
            <p:nvPr/>
          </p:nvSpPr>
          <p:spPr bwMode="auto">
            <a:xfrm>
              <a:off x="5344258" y="97112"/>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Neue Steuern</a:t>
              </a:r>
            </a:p>
          </p:txBody>
        </p:sp>
        <p:sp>
          <p:nvSpPr>
            <p:cNvPr id="21"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22" name="AutoShape 3"/>
            <p:cNvSpPr>
              <a:spLocks noChangeArrowheads="1"/>
            </p:cNvSpPr>
            <p:nvPr/>
          </p:nvSpPr>
          <p:spPr bwMode="auto">
            <a:xfrm>
              <a:off x="3059391" y="94913"/>
              <a:ext cx="2361570" cy="484909"/>
            </a:xfrm>
            <a:prstGeom prst="chevron">
              <a:avLst>
                <a:gd name="adj" fmla="val 28646"/>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grpSp>
      <p:sp>
        <p:nvSpPr>
          <p:cNvPr id="4" name="Foliennummernplatzhalter 3"/>
          <p:cNvSpPr>
            <a:spLocks noGrp="1"/>
          </p:cNvSpPr>
          <p:nvPr>
            <p:ph type="sldNum" sz="quarter" idx="12"/>
          </p:nvPr>
        </p:nvSpPr>
        <p:spPr/>
        <p:txBody>
          <a:bodyPr/>
          <a:lstStyle/>
          <a:p>
            <a:fld id="{7C4E3F5F-0227-435F-8610-B0DE4291B439}" type="slidenum">
              <a:rPr lang="de-DE" smtClean="0"/>
              <a:t>28</a:t>
            </a:fld>
            <a:endParaRPr lang="de-DE" dirty="0"/>
          </a:p>
        </p:txBody>
      </p:sp>
      <p:sp>
        <p:nvSpPr>
          <p:cNvPr id="12"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pic>
        <p:nvPicPr>
          <p:cNvPr id="14" name="Picture 2">
            <a:extLst>
              <a:ext uri="{FF2B5EF4-FFF2-40B4-BE49-F238E27FC236}">
                <a16:creationId xmlns="" xmlns:a16="http://schemas.microsoft.com/office/drawing/2014/main" id="{97F66D7D-CC67-4B50-82CD-2D2DF52F2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13" y="1303699"/>
            <a:ext cx="7667582" cy="4909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Ähnliches Foto">
            <a:extLst>
              <a:ext uri="{FF2B5EF4-FFF2-40B4-BE49-F238E27FC236}">
                <a16:creationId xmlns="" xmlns:a16="http://schemas.microsoft.com/office/drawing/2014/main" id="{9D6CB89B-185D-4498-9D1C-A9FEAB3B40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1068" y="1908353"/>
            <a:ext cx="4046070" cy="269584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1">
            <a:extLst>
              <a:ext uri="{FF2B5EF4-FFF2-40B4-BE49-F238E27FC236}">
                <a16:creationId xmlns="" xmlns:a16="http://schemas.microsoft.com/office/drawing/2014/main" id="{065B2D1E-A44E-4140-8DDE-DFD036F41588}"/>
              </a:ext>
            </a:extLst>
          </p:cNvPr>
          <p:cNvSpPr txBox="1">
            <a:spLocks noChangeArrowheads="1"/>
          </p:cNvSpPr>
          <p:nvPr/>
        </p:nvSpPr>
        <p:spPr bwMode="auto">
          <a:xfrm>
            <a:off x="892323" y="825678"/>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r>
              <a:rPr lang="de-DE" sz="2400" kern="0" dirty="0">
                <a:solidFill>
                  <a:srgbClr val="003366"/>
                </a:solidFill>
                <a:latin typeface="Arial"/>
              </a:rPr>
              <a:t>Neue Steuern</a:t>
            </a:r>
            <a:r>
              <a:rPr lang="de-DE" sz="2400" kern="0" noProof="0" dirty="0">
                <a:solidFill>
                  <a:srgbClr val="003366"/>
                </a:solidFill>
                <a:latin typeface="Arial"/>
              </a:rPr>
              <a:t>| Zucker-Steuer</a:t>
            </a:r>
            <a:endParaRPr lang="de-DE" sz="2000" b="0" kern="0" dirty="0">
              <a:solidFill>
                <a:srgbClr val="003366"/>
              </a:solidFill>
              <a:latin typeface="Arial"/>
            </a:endParaRPr>
          </a:p>
          <a:p>
            <a:pPr marR="0" lvl="0" algn="l" defTabSz="958850" rtl="0" eaLnBrk="1" fontAlgn="base" latinLnBrk="0" hangingPunct="1">
              <a:lnSpc>
                <a:spcPct val="100000"/>
              </a:lnSpc>
              <a:spcBef>
                <a:spcPct val="0"/>
              </a:spcBef>
              <a:spcAft>
                <a:spcPts val="600"/>
              </a:spcAft>
              <a:buClrTx/>
              <a:buSzTx/>
              <a:tabLst/>
              <a:defRPr/>
            </a:pPr>
            <a:r>
              <a:rPr lang="de-DE" sz="1800" b="0" kern="0" dirty="0">
                <a:solidFill>
                  <a:srgbClr val="003366"/>
                </a:solidFill>
                <a:latin typeface="Arial"/>
              </a:rPr>
              <a:t>    </a:t>
            </a:r>
            <a:endParaRPr lang="de-DE" sz="1800" b="0" kern="0" noProof="0" dirty="0">
              <a:solidFill>
                <a:srgbClr val="003366"/>
              </a:solidFill>
              <a:latin typeface="Arial"/>
            </a:endParaRPr>
          </a:p>
          <a:p>
            <a:pPr marL="457200" marR="0" lvl="0" indent="-457200" algn="l" defTabSz="958850" rtl="0" eaLnBrk="1" fontAlgn="base" latinLnBrk="0" hangingPunct="1">
              <a:lnSpc>
                <a:spcPts val="3988"/>
              </a:lnSpc>
              <a:spcBef>
                <a:spcPct val="0"/>
              </a:spcBef>
              <a:spcAft>
                <a:spcPct val="0"/>
              </a:spcAft>
              <a:buClrTx/>
              <a:buSzTx/>
              <a:buFont typeface="Arial" panose="020B0604020202020204" pitchFamily="34" charset="0"/>
              <a:buChar char="•"/>
              <a:tabLst/>
              <a:defRPr/>
            </a:pPr>
            <a:endParaRPr kumimoji="0" lang="de-DE" sz="2800" b="0" i="0" u="none" strike="noStrike" kern="0" cap="none" spc="0" normalizeH="0" baseline="0" noProof="0" dirty="0">
              <a:ln>
                <a:noFill/>
              </a:ln>
              <a:solidFill>
                <a:srgbClr val="003366"/>
              </a:solidFill>
              <a:effectLst/>
              <a:uLnTx/>
              <a:uFillTx/>
              <a:latin typeface="Arial"/>
            </a:endParaRPr>
          </a:p>
        </p:txBody>
      </p:sp>
    </p:spTree>
    <p:extLst>
      <p:ext uri="{BB962C8B-B14F-4D97-AF65-F5344CB8AC3E}">
        <p14:creationId xmlns:p14="http://schemas.microsoft.com/office/powerpoint/2010/main" val="65585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762068" y="94913"/>
            <a:ext cx="9229821" cy="487108"/>
            <a:chOff x="762068" y="94913"/>
            <a:chExt cx="9229821" cy="487108"/>
          </a:xfrm>
        </p:grpSpPr>
        <p:sp>
          <p:nvSpPr>
            <p:cNvPr id="19" name="AutoShape 2"/>
            <p:cNvSpPr>
              <a:spLocks noChangeArrowheads="1"/>
            </p:cNvSpPr>
            <p:nvPr/>
          </p:nvSpPr>
          <p:spPr bwMode="auto">
            <a:xfrm>
              <a:off x="762068" y="97112"/>
              <a:ext cx="2374026" cy="484909"/>
            </a:xfrm>
            <a:prstGeom prst="homePlate">
              <a:avLst>
                <a:gd name="adj" fmla="val 28961"/>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20" name="AutoShape 3"/>
            <p:cNvSpPr>
              <a:spLocks noChangeArrowheads="1"/>
            </p:cNvSpPr>
            <p:nvPr/>
          </p:nvSpPr>
          <p:spPr bwMode="auto">
            <a:xfrm>
              <a:off x="5344258" y="97112"/>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Neue Steuern</a:t>
              </a:r>
            </a:p>
          </p:txBody>
        </p:sp>
        <p:sp>
          <p:nvSpPr>
            <p:cNvPr id="21"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22" name="AutoShape 3"/>
            <p:cNvSpPr>
              <a:spLocks noChangeArrowheads="1"/>
            </p:cNvSpPr>
            <p:nvPr/>
          </p:nvSpPr>
          <p:spPr bwMode="auto">
            <a:xfrm>
              <a:off x="3059391" y="94913"/>
              <a:ext cx="2361570" cy="484909"/>
            </a:xfrm>
            <a:prstGeom prst="chevron">
              <a:avLst>
                <a:gd name="adj" fmla="val 28646"/>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grpSp>
      <p:sp>
        <p:nvSpPr>
          <p:cNvPr id="4" name="Foliennummernplatzhalter 3"/>
          <p:cNvSpPr>
            <a:spLocks noGrp="1"/>
          </p:cNvSpPr>
          <p:nvPr>
            <p:ph type="sldNum" sz="quarter" idx="12"/>
          </p:nvPr>
        </p:nvSpPr>
        <p:spPr/>
        <p:txBody>
          <a:bodyPr/>
          <a:lstStyle/>
          <a:p>
            <a:fld id="{7C4E3F5F-0227-435F-8610-B0DE4291B439}" type="slidenum">
              <a:rPr lang="de-DE" smtClean="0"/>
              <a:t>29</a:t>
            </a:fld>
            <a:endParaRPr lang="de-DE" dirty="0"/>
          </a:p>
        </p:txBody>
      </p:sp>
      <p:sp>
        <p:nvSpPr>
          <p:cNvPr id="12"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pic>
        <p:nvPicPr>
          <p:cNvPr id="15" name="Picture 2">
            <a:extLst>
              <a:ext uri="{FF2B5EF4-FFF2-40B4-BE49-F238E27FC236}">
                <a16:creationId xmlns="" xmlns:a16="http://schemas.microsoft.com/office/drawing/2014/main" id="{67B68BFE-FB58-4129-9517-68AA09422F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123" y="1554104"/>
            <a:ext cx="8028384" cy="4478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Ähnliches Foto">
            <a:extLst>
              <a:ext uri="{FF2B5EF4-FFF2-40B4-BE49-F238E27FC236}">
                <a16:creationId xmlns="" xmlns:a16="http://schemas.microsoft.com/office/drawing/2014/main" id="{9D6CB89B-185D-4498-9D1C-A9FEAB3B40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6192" y="1631831"/>
            <a:ext cx="2353649" cy="156820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1">
            <a:extLst>
              <a:ext uri="{FF2B5EF4-FFF2-40B4-BE49-F238E27FC236}">
                <a16:creationId xmlns="" xmlns:a16="http://schemas.microsoft.com/office/drawing/2014/main" id="{39A2EB59-0F57-4AE1-BAE5-9E08AD9CB7A4}"/>
              </a:ext>
            </a:extLst>
          </p:cNvPr>
          <p:cNvSpPr txBox="1">
            <a:spLocks noChangeArrowheads="1"/>
          </p:cNvSpPr>
          <p:nvPr/>
        </p:nvSpPr>
        <p:spPr bwMode="auto">
          <a:xfrm>
            <a:off x="952283" y="825678"/>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r>
              <a:rPr lang="de-DE" sz="2400" kern="0" dirty="0">
                <a:solidFill>
                  <a:srgbClr val="003366"/>
                </a:solidFill>
                <a:latin typeface="Arial"/>
              </a:rPr>
              <a:t>Neue Steuern</a:t>
            </a:r>
            <a:r>
              <a:rPr lang="de-DE" sz="2400" kern="0" noProof="0" dirty="0">
                <a:solidFill>
                  <a:srgbClr val="003366"/>
                </a:solidFill>
                <a:latin typeface="Arial"/>
              </a:rPr>
              <a:t>| Zucker-Steuer in GB</a:t>
            </a:r>
            <a:endParaRPr lang="de-DE" sz="2000" b="0" kern="0" dirty="0">
              <a:solidFill>
                <a:srgbClr val="003366"/>
              </a:solidFill>
              <a:latin typeface="Arial"/>
            </a:endParaRPr>
          </a:p>
          <a:p>
            <a:pPr marR="0" lvl="0" algn="l" defTabSz="958850" rtl="0" eaLnBrk="1" fontAlgn="base" latinLnBrk="0" hangingPunct="1">
              <a:lnSpc>
                <a:spcPct val="100000"/>
              </a:lnSpc>
              <a:spcBef>
                <a:spcPct val="0"/>
              </a:spcBef>
              <a:spcAft>
                <a:spcPts val="600"/>
              </a:spcAft>
              <a:buClrTx/>
              <a:buSzTx/>
              <a:tabLst/>
              <a:defRPr/>
            </a:pPr>
            <a:r>
              <a:rPr lang="de-DE" sz="1800" b="0" kern="0" dirty="0">
                <a:solidFill>
                  <a:srgbClr val="003366"/>
                </a:solidFill>
                <a:latin typeface="Arial"/>
              </a:rPr>
              <a:t>    </a:t>
            </a:r>
            <a:endParaRPr lang="de-DE" sz="1800" b="0" kern="0" noProof="0" dirty="0">
              <a:solidFill>
                <a:srgbClr val="003366"/>
              </a:solidFill>
              <a:latin typeface="Arial"/>
            </a:endParaRPr>
          </a:p>
          <a:p>
            <a:pPr marL="457200" marR="0" lvl="0" indent="-457200" algn="l" defTabSz="958850" rtl="0" eaLnBrk="1" fontAlgn="base" latinLnBrk="0" hangingPunct="1">
              <a:lnSpc>
                <a:spcPts val="3988"/>
              </a:lnSpc>
              <a:spcBef>
                <a:spcPct val="0"/>
              </a:spcBef>
              <a:spcAft>
                <a:spcPct val="0"/>
              </a:spcAft>
              <a:buClrTx/>
              <a:buSzTx/>
              <a:buFont typeface="Arial" panose="020B0604020202020204" pitchFamily="34" charset="0"/>
              <a:buChar char="•"/>
              <a:tabLst/>
              <a:defRPr/>
            </a:pPr>
            <a:endParaRPr kumimoji="0" lang="de-DE" sz="2800" b="0" i="0" u="none" strike="noStrike" kern="0" cap="none" spc="0" normalizeH="0" baseline="0" noProof="0" dirty="0">
              <a:ln>
                <a:noFill/>
              </a:ln>
              <a:solidFill>
                <a:srgbClr val="003366"/>
              </a:solidFill>
              <a:effectLst/>
              <a:uLnTx/>
              <a:uFillTx/>
              <a:latin typeface="Arial"/>
            </a:endParaRPr>
          </a:p>
        </p:txBody>
      </p:sp>
    </p:spTree>
    <p:extLst>
      <p:ext uri="{BB962C8B-B14F-4D97-AF65-F5344CB8AC3E}">
        <p14:creationId xmlns:p14="http://schemas.microsoft.com/office/powerpoint/2010/main" val="1744722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rot="20974306">
            <a:off x="542006" y="2963262"/>
            <a:ext cx="4552464" cy="1476633"/>
          </a:xfrm>
          <a:prstGeom prst="rect">
            <a:avLst/>
          </a:prstGeom>
        </p:spPr>
      </p:pic>
      <p:pic>
        <p:nvPicPr>
          <p:cNvPr id="44" name="Picture 2" descr="Bildergebnis für schumpeter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8063">
            <a:off x="6882979" y="1685482"/>
            <a:ext cx="4773344" cy="252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840" y="1268534"/>
            <a:ext cx="64198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liennummernplatzhalter 6"/>
          <p:cNvSpPr>
            <a:spLocks noGrp="1"/>
          </p:cNvSpPr>
          <p:nvPr>
            <p:ph type="sldNum" sz="quarter" idx="12"/>
          </p:nvPr>
        </p:nvSpPr>
        <p:spPr/>
        <p:txBody>
          <a:bodyPr/>
          <a:lstStyle/>
          <a:p>
            <a:fld id="{7C4E3F5F-0227-435F-8610-B0DE4291B439}" type="slidenum">
              <a:rPr lang="de-DE" smtClean="0"/>
              <a:t>3</a:t>
            </a:fld>
            <a:endParaRPr lang="de-DE" dirty="0"/>
          </a:p>
        </p:txBody>
      </p:sp>
      <p:pic>
        <p:nvPicPr>
          <p:cNvPr id="9" name="Grafik 8"/>
          <p:cNvPicPr>
            <a:picLocks noChangeAspect="1"/>
          </p:cNvPicPr>
          <p:nvPr/>
        </p:nvPicPr>
        <p:blipFill>
          <a:blip r:embed="rId7"/>
          <a:stretch>
            <a:fillRect/>
          </a:stretch>
        </p:blipFill>
        <p:spPr>
          <a:xfrm>
            <a:off x="6413034" y="4058698"/>
            <a:ext cx="5476875" cy="685800"/>
          </a:xfrm>
          <a:prstGeom prst="rect">
            <a:avLst/>
          </a:prstGeom>
        </p:spPr>
      </p:pic>
      <p:pic>
        <p:nvPicPr>
          <p:cNvPr id="10" name="Grafik 9"/>
          <p:cNvPicPr>
            <a:picLocks noChangeAspect="1"/>
          </p:cNvPicPr>
          <p:nvPr/>
        </p:nvPicPr>
        <p:blipFill>
          <a:blip r:embed="rId8"/>
          <a:stretch>
            <a:fillRect/>
          </a:stretch>
        </p:blipFill>
        <p:spPr>
          <a:xfrm>
            <a:off x="6413033" y="4707645"/>
            <a:ext cx="5133975" cy="800100"/>
          </a:xfrm>
          <a:prstGeom prst="rect">
            <a:avLst/>
          </a:prstGeom>
        </p:spPr>
      </p:pic>
      <p:sp>
        <p:nvSpPr>
          <p:cNvPr id="12"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pic>
        <p:nvPicPr>
          <p:cNvPr id="2" name="Grafik 1">
            <a:extLst>
              <a:ext uri="{FF2B5EF4-FFF2-40B4-BE49-F238E27FC236}">
                <a16:creationId xmlns="" xmlns:a16="http://schemas.microsoft.com/office/drawing/2014/main" id="{9090186A-DF00-4CDF-B403-18BC2EB574B8}"/>
              </a:ext>
            </a:extLst>
          </p:cNvPr>
          <p:cNvPicPr>
            <a:picLocks noChangeAspect="1"/>
          </p:cNvPicPr>
          <p:nvPr/>
        </p:nvPicPr>
        <p:blipFill>
          <a:blip r:embed="rId9"/>
          <a:stretch>
            <a:fillRect/>
          </a:stretch>
        </p:blipFill>
        <p:spPr>
          <a:xfrm>
            <a:off x="5149101" y="329900"/>
            <a:ext cx="6951260" cy="1299079"/>
          </a:xfrm>
          <a:prstGeom prst="rect">
            <a:avLst/>
          </a:prstGeom>
        </p:spPr>
      </p:pic>
      <p:pic>
        <p:nvPicPr>
          <p:cNvPr id="3" name="Grafik 2">
            <a:extLst>
              <a:ext uri="{FF2B5EF4-FFF2-40B4-BE49-F238E27FC236}">
                <a16:creationId xmlns="" xmlns:a16="http://schemas.microsoft.com/office/drawing/2014/main" id="{950735C6-8D8B-4A98-8659-CC6B50BBC55B}"/>
              </a:ext>
            </a:extLst>
          </p:cNvPr>
          <p:cNvPicPr>
            <a:picLocks noChangeAspect="1"/>
          </p:cNvPicPr>
          <p:nvPr/>
        </p:nvPicPr>
        <p:blipFill>
          <a:blip r:embed="rId10"/>
          <a:stretch>
            <a:fillRect/>
          </a:stretch>
        </p:blipFill>
        <p:spPr>
          <a:xfrm>
            <a:off x="16681" y="4706851"/>
            <a:ext cx="6514531" cy="843573"/>
          </a:xfrm>
          <a:prstGeom prst="rect">
            <a:avLst/>
          </a:prstGeom>
        </p:spPr>
      </p:pic>
      <p:pic>
        <p:nvPicPr>
          <p:cNvPr id="5" name="Grafik 4">
            <a:extLst>
              <a:ext uri="{FF2B5EF4-FFF2-40B4-BE49-F238E27FC236}">
                <a16:creationId xmlns="" xmlns:a16="http://schemas.microsoft.com/office/drawing/2014/main" id="{540B7B01-F699-4E6D-81E0-20298B140BD1}"/>
              </a:ext>
            </a:extLst>
          </p:cNvPr>
          <p:cNvPicPr>
            <a:picLocks noChangeAspect="1"/>
          </p:cNvPicPr>
          <p:nvPr/>
        </p:nvPicPr>
        <p:blipFill>
          <a:blip r:embed="rId11"/>
          <a:stretch>
            <a:fillRect/>
          </a:stretch>
        </p:blipFill>
        <p:spPr>
          <a:xfrm>
            <a:off x="246910" y="5589466"/>
            <a:ext cx="5372894" cy="800100"/>
          </a:xfrm>
          <a:prstGeom prst="rect">
            <a:avLst/>
          </a:prstGeom>
        </p:spPr>
      </p:pic>
    </p:spTree>
    <p:extLst>
      <p:ext uri="{BB962C8B-B14F-4D97-AF65-F5344CB8AC3E}">
        <p14:creationId xmlns:p14="http://schemas.microsoft.com/office/powerpoint/2010/main" val="654482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762068" y="94913"/>
            <a:ext cx="9229821" cy="487108"/>
            <a:chOff x="762068" y="94913"/>
            <a:chExt cx="9229821" cy="487108"/>
          </a:xfrm>
        </p:grpSpPr>
        <p:sp>
          <p:nvSpPr>
            <p:cNvPr id="19" name="AutoShape 2"/>
            <p:cNvSpPr>
              <a:spLocks noChangeArrowheads="1"/>
            </p:cNvSpPr>
            <p:nvPr/>
          </p:nvSpPr>
          <p:spPr bwMode="auto">
            <a:xfrm>
              <a:off x="762068" y="97112"/>
              <a:ext cx="2374026" cy="484909"/>
            </a:xfrm>
            <a:prstGeom prst="homePlate">
              <a:avLst>
                <a:gd name="adj" fmla="val 28961"/>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20" name="AutoShape 3"/>
            <p:cNvSpPr>
              <a:spLocks noChangeArrowheads="1"/>
            </p:cNvSpPr>
            <p:nvPr/>
          </p:nvSpPr>
          <p:spPr bwMode="auto">
            <a:xfrm>
              <a:off x="5344258" y="97112"/>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Neue Steuern</a:t>
              </a:r>
            </a:p>
          </p:txBody>
        </p:sp>
        <p:sp>
          <p:nvSpPr>
            <p:cNvPr id="21"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22" name="AutoShape 3"/>
            <p:cNvSpPr>
              <a:spLocks noChangeArrowheads="1"/>
            </p:cNvSpPr>
            <p:nvPr/>
          </p:nvSpPr>
          <p:spPr bwMode="auto">
            <a:xfrm>
              <a:off x="3059391" y="94913"/>
              <a:ext cx="2361570" cy="484909"/>
            </a:xfrm>
            <a:prstGeom prst="chevron">
              <a:avLst>
                <a:gd name="adj" fmla="val 28646"/>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grpSp>
      <p:sp>
        <p:nvSpPr>
          <p:cNvPr id="4" name="Foliennummernplatzhalter 3"/>
          <p:cNvSpPr>
            <a:spLocks noGrp="1"/>
          </p:cNvSpPr>
          <p:nvPr>
            <p:ph type="sldNum" sz="quarter" idx="12"/>
          </p:nvPr>
        </p:nvSpPr>
        <p:spPr/>
        <p:txBody>
          <a:bodyPr/>
          <a:lstStyle/>
          <a:p>
            <a:fld id="{7C4E3F5F-0227-435F-8610-B0DE4291B439}" type="slidenum">
              <a:rPr lang="de-DE" smtClean="0"/>
              <a:t>30</a:t>
            </a:fld>
            <a:endParaRPr lang="de-DE" dirty="0"/>
          </a:p>
        </p:txBody>
      </p:sp>
      <p:sp>
        <p:nvSpPr>
          <p:cNvPr id="12"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pic>
        <p:nvPicPr>
          <p:cNvPr id="16" name="Picture 2" descr="Ähnliches Foto">
            <a:extLst>
              <a:ext uri="{FF2B5EF4-FFF2-40B4-BE49-F238E27FC236}">
                <a16:creationId xmlns="" xmlns:a16="http://schemas.microsoft.com/office/drawing/2014/main" id="{9D6CB89B-185D-4498-9D1C-A9FEAB3B40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2889" y="1860794"/>
            <a:ext cx="2353649"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a:extLst>
              <a:ext uri="{FF2B5EF4-FFF2-40B4-BE49-F238E27FC236}">
                <a16:creationId xmlns="" xmlns:a16="http://schemas.microsoft.com/office/drawing/2014/main" id="{E4B5DDC9-36A4-4303-AD87-1435CD91F8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893" y="1765013"/>
            <a:ext cx="6334565" cy="3922527"/>
          </a:xfrm>
          <a:prstGeom prst="rect">
            <a:avLst/>
          </a:prstGeom>
        </p:spPr>
      </p:pic>
      <p:sp>
        <p:nvSpPr>
          <p:cNvPr id="17" name="Rectangle 21">
            <a:extLst>
              <a:ext uri="{FF2B5EF4-FFF2-40B4-BE49-F238E27FC236}">
                <a16:creationId xmlns="" xmlns:a16="http://schemas.microsoft.com/office/drawing/2014/main" id="{CBD969B5-2DF5-4DC9-B6DC-0C83F75FEF98}"/>
              </a:ext>
            </a:extLst>
          </p:cNvPr>
          <p:cNvSpPr txBox="1">
            <a:spLocks noChangeArrowheads="1"/>
          </p:cNvSpPr>
          <p:nvPr/>
        </p:nvSpPr>
        <p:spPr bwMode="auto">
          <a:xfrm>
            <a:off x="892323" y="825678"/>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r>
              <a:rPr lang="de-DE" sz="2400" kern="0" dirty="0">
                <a:solidFill>
                  <a:srgbClr val="003366"/>
                </a:solidFill>
                <a:latin typeface="Arial"/>
              </a:rPr>
              <a:t>Neue Steuern</a:t>
            </a:r>
            <a:r>
              <a:rPr lang="de-DE" sz="2400" kern="0" noProof="0" dirty="0">
                <a:solidFill>
                  <a:srgbClr val="003366"/>
                </a:solidFill>
                <a:latin typeface="Arial"/>
              </a:rPr>
              <a:t>| Zucker-Steuer in GB</a:t>
            </a:r>
            <a:endParaRPr lang="de-DE" sz="2000" b="0" kern="0" dirty="0">
              <a:solidFill>
                <a:srgbClr val="003366"/>
              </a:solidFill>
              <a:latin typeface="Arial"/>
            </a:endParaRPr>
          </a:p>
          <a:p>
            <a:pPr marR="0" lvl="0" algn="l" defTabSz="958850" rtl="0" eaLnBrk="1" fontAlgn="base" latinLnBrk="0" hangingPunct="1">
              <a:lnSpc>
                <a:spcPct val="100000"/>
              </a:lnSpc>
              <a:spcBef>
                <a:spcPct val="0"/>
              </a:spcBef>
              <a:spcAft>
                <a:spcPts val="600"/>
              </a:spcAft>
              <a:buClrTx/>
              <a:buSzTx/>
              <a:tabLst/>
              <a:defRPr/>
            </a:pPr>
            <a:r>
              <a:rPr lang="de-DE" sz="1800" b="0" kern="0" dirty="0">
                <a:solidFill>
                  <a:srgbClr val="003366"/>
                </a:solidFill>
                <a:latin typeface="Arial"/>
              </a:rPr>
              <a:t>    </a:t>
            </a:r>
            <a:endParaRPr lang="de-DE" sz="1800" b="0" kern="0" noProof="0" dirty="0">
              <a:solidFill>
                <a:srgbClr val="003366"/>
              </a:solidFill>
              <a:latin typeface="Arial"/>
            </a:endParaRPr>
          </a:p>
          <a:p>
            <a:pPr marL="457200" marR="0" lvl="0" indent="-457200" algn="l" defTabSz="958850" rtl="0" eaLnBrk="1" fontAlgn="base" latinLnBrk="0" hangingPunct="1">
              <a:lnSpc>
                <a:spcPts val="3988"/>
              </a:lnSpc>
              <a:spcBef>
                <a:spcPct val="0"/>
              </a:spcBef>
              <a:spcAft>
                <a:spcPct val="0"/>
              </a:spcAft>
              <a:buClrTx/>
              <a:buSzTx/>
              <a:buFont typeface="Arial" panose="020B0604020202020204" pitchFamily="34" charset="0"/>
              <a:buChar char="•"/>
              <a:tabLst/>
              <a:defRPr/>
            </a:pPr>
            <a:endParaRPr kumimoji="0" lang="de-DE" sz="2800" b="0" i="0" u="none" strike="noStrike" kern="0" cap="none" spc="0" normalizeH="0" baseline="0" noProof="0" dirty="0">
              <a:ln>
                <a:noFill/>
              </a:ln>
              <a:solidFill>
                <a:srgbClr val="003366"/>
              </a:solidFill>
              <a:effectLst/>
              <a:uLnTx/>
              <a:uFillTx/>
              <a:latin typeface="Arial"/>
            </a:endParaRPr>
          </a:p>
        </p:txBody>
      </p:sp>
    </p:spTree>
    <p:extLst>
      <p:ext uri="{BB962C8B-B14F-4D97-AF65-F5344CB8AC3E}">
        <p14:creationId xmlns:p14="http://schemas.microsoft.com/office/powerpoint/2010/main" val="3644684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descr="Bildergebnis für schumpeter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p:cNvSpPr txBox="1">
            <a:spLocks noChangeArrowheads="1"/>
          </p:cNvSpPr>
          <p:nvPr/>
        </p:nvSpPr>
        <p:spPr bwMode="auto">
          <a:xfrm>
            <a:off x="870207" y="905338"/>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lnSpc>
                <a:spcPts val="3300"/>
              </a:lnSpc>
              <a:defRPr/>
            </a:pPr>
            <a:r>
              <a:rPr lang="de-DE" kern="0" dirty="0">
                <a:solidFill>
                  <a:srgbClr val="003366"/>
                </a:solidFill>
                <a:latin typeface="Arial"/>
              </a:rPr>
              <a:t>Mögliche Reformen | </a:t>
            </a:r>
            <a:r>
              <a:rPr lang="de-DE" b="0" kern="0" dirty="0">
                <a:solidFill>
                  <a:srgbClr val="003366"/>
                </a:solidFill>
                <a:latin typeface="Arial"/>
              </a:rPr>
              <a:t>Besteuerung der digitalen Wirtschaft </a:t>
            </a:r>
            <a:endParaRPr kumimoji="0" lang="de-DE" sz="2400" b="0" i="0" u="none" strike="noStrike" kern="0" cap="none" spc="0" normalizeH="0" baseline="0" noProof="0" dirty="0">
              <a:ln>
                <a:noFill/>
              </a:ln>
              <a:solidFill>
                <a:srgbClr val="003366"/>
              </a:solidFill>
              <a:effectLst/>
              <a:uLnTx/>
              <a:uFillTx/>
              <a:latin typeface="Arial"/>
            </a:endParaRPr>
          </a:p>
        </p:txBody>
      </p:sp>
      <p:sp>
        <p:nvSpPr>
          <p:cNvPr id="10" name="AutoShape 2"/>
          <p:cNvSpPr>
            <a:spLocks noChangeArrowheads="1"/>
          </p:cNvSpPr>
          <p:nvPr/>
        </p:nvSpPr>
        <p:spPr bwMode="auto">
          <a:xfrm>
            <a:off x="762068" y="97112"/>
            <a:ext cx="2374026" cy="484909"/>
          </a:xfrm>
          <a:prstGeom prst="homePlate">
            <a:avLst>
              <a:gd name="adj" fmla="val 28961"/>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17" name="AutoShape 3"/>
          <p:cNvSpPr>
            <a:spLocks noChangeArrowheads="1"/>
          </p:cNvSpPr>
          <p:nvPr/>
        </p:nvSpPr>
        <p:spPr bwMode="auto">
          <a:xfrm>
            <a:off x="5344258" y="97112"/>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18"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19" name="AutoShape 3"/>
          <p:cNvSpPr>
            <a:spLocks noChangeArrowheads="1"/>
          </p:cNvSpPr>
          <p:nvPr/>
        </p:nvSpPr>
        <p:spPr bwMode="auto">
          <a:xfrm>
            <a:off x="3059391" y="94913"/>
            <a:ext cx="2361570" cy="484909"/>
          </a:xfrm>
          <a:prstGeom prst="chevron">
            <a:avLst>
              <a:gd name="adj" fmla="val 28646"/>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sp>
        <p:nvSpPr>
          <p:cNvPr id="12" name="Textplatzhalter 1"/>
          <p:cNvSpPr txBox="1">
            <a:spLocks/>
          </p:cNvSpPr>
          <p:nvPr>
            <p:custDataLst>
              <p:tags r:id="rId1"/>
            </p:custDataLst>
          </p:nvPr>
        </p:nvSpPr>
        <p:spPr bwMode="gray">
          <a:xfrm>
            <a:off x="762068" y="1554008"/>
            <a:ext cx="11047004" cy="1422008"/>
          </a:xfrm>
          <a:prstGeom prst="rect">
            <a:avLst/>
          </a:prstGeom>
        </p:spPr>
        <p:txBody>
          <a:bodyPr vert="horz" lIns="0" tIns="0" rIns="0" bIns="0" rtlCol="0">
            <a:noAutofit/>
          </a:bodyPr>
          <a:lstStyle>
            <a:defPPr>
              <a:defRPr lang="de-DE"/>
            </a:defPPr>
            <a:lvl1pPr indent="0">
              <a:spcBef>
                <a:spcPts val="600"/>
              </a:spcBef>
              <a:spcAft>
                <a:spcPts val="300"/>
              </a:spcAft>
              <a:buFont typeface="Arial" pitchFamily="34" charset="0"/>
              <a:buNone/>
              <a:defRPr sz="1600" b="1">
                <a:solidFill>
                  <a:srgbClr val="444B52"/>
                </a:solidFill>
              </a:defRPr>
            </a:lvl1pPr>
            <a:lvl2pPr marL="0" lvl="1" indent="0">
              <a:spcBef>
                <a:spcPts val="300"/>
              </a:spcBef>
              <a:spcAft>
                <a:spcPts val="0"/>
              </a:spcAft>
              <a:buFont typeface="Arial" pitchFamily="34" charset="0"/>
              <a:buNone/>
              <a:defRPr sz="1600">
                <a:solidFill>
                  <a:srgbClr val="444B52"/>
                </a:solidFill>
              </a:defRPr>
            </a:lvl2pPr>
            <a:lvl3pPr marL="216000" lvl="2" indent="-180000">
              <a:spcBef>
                <a:spcPts val="300"/>
              </a:spcBef>
              <a:spcAft>
                <a:spcPts val="0"/>
              </a:spcAft>
              <a:buFont typeface="Arial" pitchFamily="34" charset="0"/>
              <a:buChar char="•"/>
              <a:defRPr sz="1600">
                <a:solidFill>
                  <a:srgbClr val="444B52"/>
                </a:solidFill>
              </a:defRPr>
            </a:lvl3pPr>
            <a:lvl4pPr marL="432000" lvl="3" indent="-180000">
              <a:spcBef>
                <a:spcPts val="0"/>
              </a:spcBef>
              <a:spcAft>
                <a:spcPts val="0"/>
              </a:spcAft>
              <a:buFont typeface="Arial" pitchFamily="34" charset="0"/>
              <a:buChar char="-"/>
              <a:defRPr sz="1600">
                <a:solidFill>
                  <a:srgbClr val="444B52"/>
                </a:solidFill>
              </a:defRPr>
            </a:lvl4pPr>
            <a:lvl5pPr marL="648000" lvl="4" indent="-180000">
              <a:spcBef>
                <a:spcPts val="0"/>
              </a:spcBef>
              <a:spcAft>
                <a:spcPts val="0"/>
              </a:spcAft>
              <a:buFont typeface="Arial" pitchFamily="34" charset="0"/>
              <a:buChar char="-"/>
              <a:defRPr sz="1600">
                <a:solidFill>
                  <a:srgbClr val="444B52"/>
                </a:solidFill>
              </a:defRPr>
            </a:lvl5pPr>
            <a:lvl6pPr marL="648000" lvl="5" indent="-180000">
              <a:spcBef>
                <a:spcPts val="0"/>
              </a:spcBef>
              <a:spcAft>
                <a:spcPts val="0"/>
              </a:spcAft>
              <a:buFont typeface="Arial" pitchFamily="34" charset="0"/>
              <a:buChar char="-"/>
              <a:defRPr sz="1600" baseline="0">
                <a:solidFill>
                  <a:srgbClr val="444B52"/>
                </a:solidFill>
              </a:defRPr>
            </a:lvl6pPr>
            <a:lvl7pPr marL="648000" lvl="6" indent="-180000">
              <a:spcBef>
                <a:spcPts val="0"/>
              </a:spcBef>
              <a:spcAft>
                <a:spcPts val="0"/>
              </a:spcAft>
              <a:buFont typeface="Arial" pitchFamily="34" charset="0"/>
              <a:buChar char="-"/>
              <a:defRPr sz="1600" baseline="0">
                <a:solidFill>
                  <a:srgbClr val="444B52"/>
                </a:solidFill>
              </a:defRPr>
            </a:lvl7pPr>
            <a:lvl8pPr marL="648000" lvl="7" indent="-180000">
              <a:spcBef>
                <a:spcPts val="0"/>
              </a:spcBef>
              <a:spcAft>
                <a:spcPts val="0"/>
              </a:spcAft>
              <a:buFont typeface="Arial" pitchFamily="34" charset="0"/>
              <a:buChar char="-"/>
              <a:defRPr sz="1600" baseline="0">
                <a:solidFill>
                  <a:srgbClr val="444B52"/>
                </a:solidFill>
              </a:defRPr>
            </a:lvl8pPr>
            <a:lvl9pPr marL="648000" lvl="8" indent="-180000">
              <a:spcBef>
                <a:spcPts val="0"/>
              </a:spcBef>
              <a:spcAft>
                <a:spcPts val="0"/>
              </a:spcAft>
              <a:buFont typeface="Arial" pitchFamily="34" charset="0"/>
              <a:buChar char="-"/>
              <a:defRPr sz="1600" baseline="0">
                <a:solidFill>
                  <a:srgbClr val="444B52"/>
                </a:solidFill>
              </a:defRPr>
            </a:lvl9pPr>
          </a:lstStyle>
          <a:p>
            <a:pPr marL="285750" indent="-285750">
              <a:spcAft>
                <a:spcPts val="600"/>
              </a:spcAft>
              <a:buFont typeface="Wingdings" panose="05000000000000000000" pitchFamily="2" charset="2"/>
              <a:buChar char="Ø"/>
            </a:pPr>
            <a:r>
              <a:rPr lang="de-DE" sz="1800" b="0" dirty="0">
                <a:solidFill>
                  <a:srgbClr val="003366"/>
                </a:solidFill>
                <a:latin typeface="Arial" panose="020B0604020202020204" pitchFamily="34" charset="0"/>
                <a:cs typeface="Arial" panose="020B0604020202020204" pitchFamily="34" charset="0"/>
              </a:rPr>
              <a:t>Digitale Unternehmen können sich der Besteuerung häufig entziehen (keine physische Präsenz)</a:t>
            </a:r>
          </a:p>
          <a:p>
            <a:pPr marL="285750" indent="-285750">
              <a:spcBef>
                <a:spcPts val="0"/>
              </a:spcBef>
              <a:spcAft>
                <a:spcPts val="600"/>
              </a:spcAft>
              <a:buFont typeface="Wingdings" panose="05000000000000000000" pitchFamily="2" charset="2"/>
              <a:buChar char="Ø"/>
            </a:pPr>
            <a:r>
              <a:rPr lang="de-DE" sz="1800" b="0" dirty="0">
                <a:solidFill>
                  <a:srgbClr val="003366"/>
                </a:solidFill>
                <a:latin typeface="Arial" panose="020B0604020202020204" pitchFamily="34" charset="0"/>
                <a:cs typeface="Arial" panose="020B0604020202020204" pitchFamily="34" charset="0"/>
              </a:rPr>
              <a:t>Die OECD will bis 2020 eine </a:t>
            </a:r>
            <a:r>
              <a:rPr lang="de-DE" sz="1800" dirty="0">
                <a:solidFill>
                  <a:srgbClr val="003366"/>
                </a:solidFill>
                <a:latin typeface="Arial" panose="020B0604020202020204" pitchFamily="34" charset="0"/>
                <a:cs typeface="Arial" panose="020B0604020202020204" pitchFamily="34" charset="0"/>
              </a:rPr>
              <a:t>international koordinierte Verhandlungslösung </a:t>
            </a:r>
            <a:r>
              <a:rPr lang="de-DE" sz="1800" b="0" dirty="0">
                <a:solidFill>
                  <a:srgbClr val="003366"/>
                </a:solidFill>
                <a:latin typeface="Arial" panose="020B0604020202020204" pitchFamily="34" charset="0"/>
                <a:cs typeface="Arial" panose="020B0604020202020204" pitchFamily="34" charset="0"/>
              </a:rPr>
              <a:t>erarbeiten</a:t>
            </a:r>
          </a:p>
          <a:p>
            <a:pPr marL="285750" indent="-285750">
              <a:spcBef>
                <a:spcPts val="0"/>
              </a:spcBef>
              <a:spcAft>
                <a:spcPts val="600"/>
              </a:spcAft>
              <a:buFont typeface="Wingdings" panose="05000000000000000000" pitchFamily="2" charset="2"/>
              <a:buChar char="Ø"/>
            </a:pPr>
            <a:r>
              <a:rPr lang="de-DE" sz="1800" dirty="0">
                <a:solidFill>
                  <a:srgbClr val="003366"/>
                </a:solidFill>
                <a:latin typeface="Arial" panose="020B0604020202020204" pitchFamily="34" charset="0"/>
                <a:cs typeface="Arial" panose="020B0604020202020204" pitchFamily="34" charset="0"/>
              </a:rPr>
              <a:t>Unilateral:</a:t>
            </a:r>
          </a:p>
          <a:p>
            <a:pPr marL="501750" lvl="2" indent="-285750">
              <a:spcBef>
                <a:spcPts val="0"/>
              </a:spcBef>
              <a:spcAft>
                <a:spcPts val="600"/>
              </a:spcAft>
              <a:buFont typeface="Wingdings" panose="05000000000000000000" pitchFamily="2" charset="2"/>
              <a:buChar char="Ø"/>
            </a:pPr>
            <a:r>
              <a:rPr lang="de-DE" sz="1800" b="1" dirty="0">
                <a:solidFill>
                  <a:srgbClr val="003366"/>
                </a:solidFill>
                <a:latin typeface="Arial" panose="020B0604020202020204" pitchFamily="34" charset="0"/>
                <a:cs typeface="Arial" panose="020B0604020202020204" pitchFamily="34" charset="0"/>
              </a:rPr>
              <a:t>Österreich</a:t>
            </a:r>
            <a:r>
              <a:rPr lang="de-DE" sz="1800" dirty="0">
                <a:solidFill>
                  <a:srgbClr val="003366"/>
                </a:solidFill>
                <a:latin typeface="Arial" panose="020B0604020202020204" pitchFamily="34" charset="0"/>
                <a:cs typeface="Arial" panose="020B0604020202020204" pitchFamily="34" charset="0"/>
              </a:rPr>
              <a:t> </a:t>
            </a:r>
            <a:r>
              <a:rPr lang="de-DE" sz="1800" b="0" dirty="0">
                <a:solidFill>
                  <a:srgbClr val="003366"/>
                </a:solidFill>
                <a:latin typeface="Arial" panose="020B0604020202020204" pitchFamily="34" charset="0"/>
                <a:cs typeface="Arial" panose="020B0604020202020204" pitchFamily="34" charset="0"/>
              </a:rPr>
              <a:t>beschließt Gesetz zur Besteuerung von weltweitem Umsatz von über 750 Mio. € und einem österreichweiten Umsatz von über 25 Mio. € bei </a:t>
            </a:r>
            <a:r>
              <a:rPr lang="de-DE" sz="1800" dirty="0">
                <a:solidFill>
                  <a:srgbClr val="003366"/>
                </a:solidFill>
                <a:latin typeface="Arial" panose="020B0604020202020204" pitchFamily="34" charset="0"/>
                <a:cs typeface="Arial" panose="020B0604020202020204" pitchFamily="34" charset="0"/>
              </a:rPr>
              <a:t>Onlinewerbung; Steuersatz 5 %</a:t>
            </a:r>
            <a:endParaRPr lang="de-DE" sz="1800" b="0" dirty="0">
              <a:solidFill>
                <a:srgbClr val="003366"/>
              </a:solidFill>
              <a:latin typeface="Arial" panose="020B0604020202020204" pitchFamily="34" charset="0"/>
              <a:cs typeface="Arial" panose="020B0604020202020204" pitchFamily="34" charset="0"/>
            </a:endParaRPr>
          </a:p>
          <a:p>
            <a:pPr marL="501750" lvl="2" indent="-285750">
              <a:spcBef>
                <a:spcPts val="0"/>
              </a:spcBef>
              <a:spcAft>
                <a:spcPts val="300"/>
              </a:spcAft>
              <a:buFont typeface="Wingdings" panose="05000000000000000000" pitchFamily="2" charset="2"/>
              <a:buChar char="Ø"/>
            </a:pPr>
            <a:r>
              <a:rPr lang="de-DE" sz="1800" b="1" dirty="0">
                <a:solidFill>
                  <a:srgbClr val="003366"/>
                </a:solidFill>
                <a:latin typeface="Arial" panose="020B0604020202020204" pitchFamily="34" charset="0"/>
                <a:cs typeface="Arial" panose="020B0604020202020204" pitchFamily="34" charset="0"/>
              </a:rPr>
              <a:t>Frankreich</a:t>
            </a:r>
            <a:r>
              <a:rPr lang="de-DE" sz="1800" dirty="0">
                <a:solidFill>
                  <a:srgbClr val="003366"/>
                </a:solidFill>
                <a:latin typeface="Arial" panose="020B0604020202020204" pitchFamily="34" charset="0"/>
                <a:cs typeface="Arial" panose="020B0604020202020204" pitchFamily="34" charset="0"/>
              </a:rPr>
              <a:t> beschließt Gesetz zur Besteuerung digitaler Dienstleistungen</a:t>
            </a:r>
          </a:p>
          <a:p>
            <a:pPr marL="717750" lvl="3" indent="-285750">
              <a:spcAft>
                <a:spcPts val="600"/>
              </a:spcAft>
              <a:buFont typeface="Symbol" panose="05050102010706020507" pitchFamily="18" charset="2"/>
              <a:buChar char="-"/>
            </a:pPr>
            <a:r>
              <a:rPr lang="de-DE" sz="1800" dirty="0">
                <a:solidFill>
                  <a:srgbClr val="003366"/>
                </a:solidFill>
                <a:latin typeface="Arial" panose="020B0604020202020204" pitchFamily="34" charset="0"/>
                <a:cs typeface="Arial" panose="020B0604020202020204" pitchFamily="34" charset="0"/>
              </a:rPr>
              <a:t>weltweite Umsätze &gt; 750 Mio. €; Umsätze in FR &gt; 25 Mio. €; Steuersatz von 3 %</a:t>
            </a:r>
          </a:p>
          <a:p>
            <a:pPr marL="717750" lvl="3" indent="-285750">
              <a:spcAft>
                <a:spcPts val="600"/>
              </a:spcAft>
              <a:buFont typeface="Symbol" panose="05050102010706020507" pitchFamily="18" charset="2"/>
              <a:buChar char="-"/>
            </a:pPr>
            <a:r>
              <a:rPr lang="de-DE" sz="1800" dirty="0">
                <a:solidFill>
                  <a:srgbClr val="003366"/>
                </a:solidFill>
                <a:latin typeface="Arial" panose="020B0604020202020204" pitchFamily="34" charset="0"/>
                <a:cs typeface="Arial" panose="020B0604020202020204" pitchFamily="34" charset="0"/>
              </a:rPr>
              <a:t>seit dem 1. Januar 2019 erzielten Erlöse aus Onlinewerbung, Verkauf von Daten zu Werbezwecken sowie auf die von Vermittlungsplattformen erzielten Erlöse</a:t>
            </a:r>
          </a:p>
          <a:p>
            <a:pPr marL="501750" lvl="2" indent="-285750">
              <a:spcBef>
                <a:spcPts val="0"/>
              </a:spcBef>
              <a:buFont typeface="Wingdings" panose="05000000000000000000" pitchFamily="2" charset="2"/>
              <a:buChar char="Ø"/>
            </a:pPr>
            <a:r>
              <a:rPr lang="de-DE" sz="1800" b="0" dirty="0">
                <a:solidFill>
                  <a:srgbClr val="003366"/>
                </a:solidFill>
                <a:latin typeface="Arial" panose="020B0604020202020204" pitchFamily="34" charset="0"/>
                <a:cs typeface="Arial" panose="020B0604020202020204" pitchFamily="34" charset="0"/>
              </a:rPr>
              <a:t>In </a:t>
            </a:r>
            <a:r>
              <a:rPr lang="de-DE" sz="1800" dirty="0">
                <a:solidFill>
                  <a:srgbClr val="003366"/>
                </a:solidFill>
                <a:latin typeface="Arial" panose="020B0604020202020204" pitchFamily="34" charset="0"/>
                <a:cs typeface="Arial" panose="020B0604020202020204" pitchFamily="34" charset="0"/>
              </a:rPr>
              <a:t>Deutschland</a:t>
            </a:r>
            <a:r>
              <a:rPr lang="de-DE" sz="1800" b="0" dirty="0">
                <a:solidFill>
                  <a:srgbClr val="003366"/>
                </a:solidFill>
                <a:latin typeface="Arial" panose="020B0604020202020204" pitchFamily="34" charset="0"/>
                <a:cs typeface="Arial" panose="020B0604020202020204" pitchFamily="34" charset="0"/>
              </a:rPr>
              <a:t> wird eine Digitalsteuer aktuell abgelehnt</a:t>
            </a:r>
          </a:p>
          <a:p>
            <a:pPr marL="933750" lvl="4" indent="-285750">
              <a:spcAft>
                <a:spcPts val="300"/>
              </a:spcAft>
              <a:buFont typeface="Symbol" panose="05050102010706020507" pitchFamily="18" charset="2"/>
              <a:buChar char="-"/>
            </a:pPr>
            <a:r>
              <a:rPr lang="de-DE" sz="1800" dirty="0">
                <a:solidFill>
                  <a:srgbClr val="003366"/>
                </a:solidFill>
                <a:latin typeface="Arial" panose="020B0604020202020204" pitchFamily="34" charset="0"/>
                <a:cs typeface="Arial" panose="020B0604020202020204" pitchFamily="34" charset="0"/>
              </a:rPr>
              <a:t>Vermeidung der Verschärfung von Handelskonflikten mit den USA, da Steuer als einseitiger Zoll interpretiert werden könnte</a:t>
            </a:r>
          </a:p>
          <a:p>
            <a:pPr marL="933750" lvl="4" indent="-285750">
              <a:spcAft>
                <a:spcPts val="300"/>
              </a:spcAft>
              <a:buFont typeface="Symbol" panose="05050102010706020507" pitchFamily="18" charset="2"/>
              <a:buChar char="-"/>
            </a:pPr>
            <a:r>
              <a:rPr lang="de-DE" sz="1800" dirty="0">
                <a:solidFill>
                  <a:srgbClr val="003366"/>
                </a:solidFill>
                <a:latin typeface="Arial" panose="020B0604020202020204" pitchFamily="34" charset="0"/>
                <a:cs typeface="Arial" panose="020B0604020202020204" pitchFamily="34" charset="0"/>
              </a:rPr>
              <a:t>Gefahr der doppelten Besteuerung, wenn bereits Gewinnsteuern entrichtet werden</a:t>
            </a:r>
          </a:p>
          <a:p>
            <a:pPr marL="933750" lvl="4" indent="-285750">
              <a:spcAft>
                <a:spcPts val="600"/>
              </a:spcAft>
              <a:buFont typeface="Symbol" panose="05050102010706020507" pitchFamily="18" charset="2"/>
              <a:buChar char="-"/>
            </a:pPr>
            <a:r>
              <a:rPr lang="de-DE" sz="1800" dirty="0">
                <a:solidFill>
                  <a:srgbClr val="003366"/>
                </a:solidFill>
                <a:latin typeface="Arial" panose="020B0604020202020204" pitchFamily="34" charset="0"/>
                <a:cs typeface="Arial" panose="020B0604020202020204" pitchFamily="34" charset="0"/>
              </a:rPr>
              <a:t>Das in der OECD diskutierte Konzept der Neuverteilung von Besteuerungsrechten kombiniert mit einer Mindestbesteuerung wird präferiert</a:t>
            </a:r>
          </a:p>
          <a:p>
            <a:pPr marL="933750" lvl="4" indent="-285750">
              <a:spcAft>
                <a:spcPts val="600"/>
              </a:spcAft>
              <a:buFont typeface="Symbol" panose="05050102010706020507" pitchFamily="18" charset="2"/>
              <a:buChar char="-"/>
            </a:pPr>
            <a:endParaRPr lang="de-DE" sz="1800" dirty="0">
              <a:solidFill>
                <a:srgbClr val="003366"/>
              </a:solidFill>
              <a:latin typeface="Arial" panose="020B0604020202020204" pitchFamily="34" charset="0"/>
              <a:cs typeface="Arial" panose="020B0604020202020204" pitchFamily="34" charset="0"/>
            </a:endParaRPr>
          </a:p>
          <a:p>
            <a:pPr marL="717750" lvl="3" indent="-285750">
              <a:spcAft>
                <a:spcPts val="600"/>
              </a:spcAft>
              <a:buFont typeface="Symbol" panose="05050102010706020507" pitchFamily="18" charset="2"/>
              <a:buChar char="-"/>
            </a:pPr>
            <a:endParaRPr lang="de-DE" sz="1800" dirty="0">
              <a:solidFill>
                <a:srgbClr val="003366"/>
              </a:solidFill>
              <a:latin typeface="Arial" panose="020B0604020202020204" pitchFamily="34" charset="0"/>
              <a:cs typeface="Arial" panose="020B0604020202020204" pitchFamily="34" charset="0"/>
            </a:endParaRPr>
          </a:p>
          <a:p>
            <a:pPr marL="717750" lvl="3" indent="-285750">
              <a:buFont typeface="Symbol" panose="05050102010706020507" pitchFamily="18" charset="2"/>
              <a:buChar char="-"/>
            </a:pPr>
            <a:endParaRPr lang="de-DE" sz="1800" dirty="0">
              <a:solidFill>
                <a:srgbClr val="003366"/>
              </a:solidFill>
              <a:latin typeface="Arial" panose="020B0604020202020204" pitchFamily="34" charset="0"/>
              <a:cs typeface="Arial" panose="020B0604020202020204" pitchFamily="34" charset="0"/>
            </a:endParaRPr>
          </a:p>
          <a:p>
            <a:pPr lvl="3" indent="0">
              <a:buNone/>
            </a:pPr>
            <a:endParaRPr lang="de-DE" sz="1800" dirty="0">
              <a:solidFill>
                <a:srgbClr val="003366"/>
              </a:solidFill>
              <a:latin typeface="Arial" panose="020B0604020202020204" pitchFamily="34" charset="0"/>
              <a:cs typeface="Arial" panose="020B0604020202020204" pitchFamily="34" charset="0"/>
            </a:endParaRPr>
          </a:p>
          <a:p>
            <a:pPr lvl="3" indent="0">
              <a:buNone/>
            </a:pPr>
            <a:endParaRPr lang="de-DE" sz="1800" dirty="0">
              <a:solidFill>
                <a:srgbClr val="003366"/>
              </a:solidFill>
              <a:latin typeface="Arial" panose="020B0604020202020204" pitchFamily="34" charset="0"/>
              <a:cs typeface="Arial" panose="020B0604020202020204" pitchFamily="34" charset="0"/>
            </a:endParaRPr>
          </a:p>
          <a:p>
            <a:pPr marL="717750" lvl="3" indent="-285750">
              <a:buFont typeface="Symbol" panose="05050102010706020507" pitchFamily="18" charset="2"/>
              <a:buChar char="-"/>
            </a:pPr>
            <a:endParaRPr lang="de-DE" sz="1800" b="0" dirty="0">
              <a:solidFill>
                <a:srgbClr val="003366"/>
              </a:solidFill>
              <a:latin typeface="Arial" panose="020B0604020202020204" pitchFamily="34" charset="0"/>
              <a:cs typeface="Arial" panose="020B0604020202020204" pitchFamily="34" charset="0"/>
            </a:endParaRPr>
          </a:p>
        </p:txBody>
      </p:sp>
      <p:sp>
        <p:nvSpPr>
          <p:cNvPr id="2" name="Textfeld 1"/>
          <p:cNvSpPr txBox="1"/>
          <p:nvPr/>
        </p:nvSpPr>
        <p:spPr>
          <a:xfrm>
            <a:off x="6618490" y="6125518"/>
            <a:ext cx="5094664" cy="230832"/>
          </a:xfrm>
          <a:prstGeom prst="rect">
            <a:avLst/>
          </a:prstGeom>
          <a:noFill/>
        </p:spPr>
        <p:txBody>
          <a:bodyPr wrap="none" rtlCol="0">
            <a:spAutoFit/>
          </a:bodyPr>
          <a:lstStyle/>
          <a:p>
            <a:r>
              <a:rPr lang="de-DE" sz="900" dirty="0" err="1"/>
              <a:t>Quelle:https</a:t>
            </a:r>
            <a:r>
              <a:rPr lang="de-DE" sz="900" dirty="0"/>
              <a:t>://kleineanfragen.de/</a:t>
            </a:r>
            <a:r>
              <a:rPr lang="de-DE" sz="900" dirty="0" err="1"/>
              <a:t>bundestag</a:t>
            </a:r>
            <a:r>
              <a:rPr lang="de-DE" sz="900" dirty="0"/>
              <a:t>/19/9604-stand-der-einfuehrung-einer-digitalkonzernsteuer</a:t>
            </a:r>
          </a:p>
        </p:txBody>
      </p:sp>
      <p:sp>
        <p:nvSpPr>
          <p:cNvPr id="4" name="Foliennummernplatzhalter 3"/>
          <p:cNvSpPr>
            <a:spLocks noGrp="1"/>
          </p:cNvSpPr>
          <p:nvPr>
            <p:ph type="sldNum" sz="quarter" idx="12"/>
          </p:nvPr>
        </p:nvSpPr>
        <p:spPr/>
        <p:txBody>
          <a:bodyPr/>
          <a:lstStyle/>
          <a:p>
            <a:fld id="{7C4E3F5F-0227-435F-8610-B0DE4291B439}" type="slidenum">
              <a:rPr lang="de-DE" smtClean="0"/>
              <a:t>31</a:t>
            </a:fld>
            <a:endParaRPr lang="de-DE" dirty="0"/>
          </a:p>
        </p:txBody>
      </p:sp>
      <p:sp>
        <p:nvSpPr>
          <p:cNvPr id="13"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3007468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869644" y="40881"/>
            <a:ext cx="9099536" cy="492632"/>
            <a:chOff x="762068" y="94912"/>
            <a:chExt cx="9099536" cy="492632"/>
          </a:xfrm>
        </p:grpSpPr>
        <p:sp>
          <p:nvSpPr>
            <p:cNvPr id="19" name="AutoShape 2"/>
            <p:cNvSpPr>
              <a:spLocks noChangeArrowheads="1"/>
            </p:cNvSpPr>
            <p:nvPr/>
          </p:nvSpPr>
          <p:spPr bwMode="auto">
            <a:xfrm>
              <a:off x="762068" y="97112"/>
              <a:ext cx="2374026" cy="484909"/>
            </a:xfrm>
            <a:prstGeom prst="homePlate">
              <a:avLst>
                <a:gd name="adj" fmla="val 28961"/>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20" name="AutoShape 3"/>
            <p:cNvSpPr>
              <a:spLocks noChangeArrowheads="1"/>
            </p:cNvSpPr>
            <p:nvPr/>
          </p:nvSpPr>
          <p:spPr bwMode="auto">
            <a:xfrm>
              <a:off x="7500034" y="94912"/>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21" name="AutoShape 4"/>
            <p:cNvSpPr>
              <a:spLocks noChangeArrowheads="1"/>
            </p:cNvSpPr>
            <p:nvPr/>
          </p:nvSpPr>
          <p:spPr bwMode="auto">
            <a:xfrm>
              <a:off x="5279116" y="102635"/>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22" name="AutoShape 3"/>
            <p:cNvSpPr>
              <a:spLocks noChangeArrowheads="1"/>
            </p:cNvSpPr>
            <p:nvPr/>
          </p:nvSpPr>
          <p:spPr bwMode="auto">
            <a:xfrm>
              <a:off x="3059391" y="94913"/>
              <a:ext cx="2361570" cy="484909"/>
            </a:xfrm>
            <a:prstGeom prst="chevron">
              <a:avLst>
                <a:gd name="adj" fmla="val 28646"/>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grpSp>
      <p:sp>
        <p:nvSpPr>
          <p:cNvPr id="24" name="Rectangle 21"/>
          <p:cNvSpPr txBox="1">
            <a:spLocks noChangeArrowheads="1"/>
          </p:cNvSpPr>
          <p:nvPr/>
        </p:nvSpPr>
        <p:spPr bwMode="auto">
          <a:xfrm>
            <a:off x="913954" y="719086"/>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lvl="0">
              <a:defRPr/>
            </a:pPr>
            <a:r>
              <a:rPr lang="de-DE" sz="2400" kern="0" noProof="0" dirty="0">
                <a:solidFill>
                  <a:srgbClr val="003366"/>
                </a:solidFill>
                <a:latin typeface="Arial"/>
              </a:rPr>
              <a:t>Fazit: </a:t>
            </a:r>
            <a:r>
              <a:rPr lang="de-DE" sz="2400" kern="0" dirty="0">
                <a:solidFill>
                  <a:srgbClr val="003366"/>
                </a:solidFill>
                <a:latin typeface="Arial"/>
              </a:rPr>
              <a:t>D</a:t>
            </a:r>
            <a:r>
              <a:rPr lang="de-DE" sz="2400" kern="0" noProof="0" dirty="0" err="1">
                <a:solidFill>
                  <a:srgbClr val="003366"/>
                </a:solidFill>
                <a:latin typeface="Arial"/>
              </a:rPr>
              <a:t>ie</a:t>
            </a:r>
            <a:r>
              <a:rPr lang="de-DE" sz="2400" kern="0" noProof="0" dirty="0">
                <a:solidFill>
                  <a:srgbClr val="003366"/>
                </a:solidFill>
                <a:latin typeface="Arial"/>
              </a:rPr>
              <a:t> Herausforderungen</a:t>
            </a:r>
            <a:endParaRPr lang="de-DE" sz="1800" b="0" kern="0" noProof="0" dirty="0">
              <a:solidFill>
                <a:srgbClr val="003366"/>
              </a:solidFill>
              <a:latin typeface="Arial"/>
            </a:endParaRPr>
          </a:p>
          <a:p>
            <a:pPr marL="457200" marR="0" lvl="0" indent="-457200" algn="l" defTabSz="958850" rtl="0" eaLnBrk="1" fontAlgn="base" latinLnBrk="0" hangingPunct="1">
              <a:lnSpc>
                <a:spcPts val="3988"/>
              </a:lnSpc>
              <a:spcBef>
                <a:spcPct val="0"/>
              </a:spcBef>
              <a:spcAft>
                <a:spcPct val="0"/>
              </a:spcAft>
              <a:buClrTx/>
              <a:buSzTx/>
              <a:buFont typeface="Arial" panose="020B0604020202020204" pitchFamily="34" charset="0"/>
              <a:buChar char="•"/>
              <a:tabLst/>
              <a:defRPr/>
            </a:pPr>
            <a:endParaRPr kumimoji="0" lang="de-DE" sz="2800" b="0" i="0" u="none" strike="noStrike" kern="0" cap="none" spc="0" normalizeH="0" baseline="0" noProof="0" dirty="0">
              <a:ln>
                <a:noFill/>
              </a:ln>
              <a:solidFill>
                <a:srgbClr val="003366"/>
              </a:solidFill>
              <a:effectLst/>
              <a:uLnTx/>
              <a:uFillTx/>
              <a:latin typeface="Arial"/>
            </a:endParaRPr>
          </a:p>
        </p:txBody>
      </p:sp>
      <p:sp>
        <p:nvSpPr>
          <p:cNvPr id="3" name="Textfeld 2"/>
          <p:cNvSpPr txBox="1"/>
          <p:nvPr/>
        </p:nvSpPr>
        <p:spPr>
          <a:xfrm>
            <a:off x="869644" y="1373907"/>
            <a:ext cx="11089049" cy="4785926"/>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Deutschland hatte in den vergangenen Jahren eine Phase starken wirtschaftlichen Wachstums mit hohen Haushaltsüberschüssen trotz steigender Ausgaben</a:t>
            </a:r>
          </a:p>
          <a:p>
            <a:pPr marL="342900" indent="-342900">
              <a:spcAft>
                <a:spcPts val="600"/>
              </a:spcAft>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Deutschland wird in den nächsten Jahren vor erheblichen Herausforderungen stehen – </a:t>
            </a:r>
          </a:p>
          <a:p>
            <a:pPr>
              <a:spcAft>
                <a:spcPts val="600"/>
              </a:spcAft>
            </a:pPr>
            <a:r>
              <a:rPr lang="de-DE" sz="2000" dirty="0">
                <a:solidFill>
                  <a:srgbClr val="003366"/>
                </a:solidFill>
                <a:latin typeface="Arial" panose="020B0604020202020204" pitchFamily="34" charset="0"/>
                <a:cs typeface="Arial" panose="020B0604020202020204" pitchFamily="34" charset="0"/>
              </a:rPr>
              <a:t>     einige waren nicht zu erwarten, andere aber schon</a:t>
            </a:r>
          </a:p>
          <a:p>
            <a:pPr marL="342900" indent="-342900">
              <a:spcAft>
                <a:spcPts val="600"/>
              </a:spcAft>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Die letzten Jahre wurden nur unzureichend genutzt, um diese Herausforderungen zu bewältigen</a:t>
            </a:r>
          </a:p>
          <a:p>
            <a:pPr marL="342900" indent="-342900">
              <a:spcAft>
                <a:spcPts val="600"/>
              </a:spcAft>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Neben die lange bekannten und nicht angegangenen Herausforderungen (Demografie, Infrastruktur, Bildung, Digitalisierung) gesellen sich</a:t>
            </a:r>
          </a:p>
          <a:p>
            <a:pPr marL="800100" lvl="1" indent="-342900">
              <a:spcAft>
                <a:spcPts val="600"/>
              </a:spcAft>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 eine neue Runde des internationalen Steuerwettbewerbs</a:t>
            </a:r>
          </a:p>
          <a:p>
            <a:pPr marL="800100" lvl="1" indent="-342900">
              <a:spcAft>
                <a:spcPts val="600"/>
              </a:spcAft>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stärker werdende nationale Egoismen</a:t>
            </a:r>
          </a:p>
          <a:p>
            <a:pPr marL="800100" lvl="1" indent="-342900">
              <a:spcAft>
                <a:spcPts val="600"/>
              </a:spcAft>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Brexit und die Zukunft Europas mit stärker werdendem Populismus</a:t>
            </a:r>
          </a:p>
          <a:p>
            <a:pPr marL="800100" lvl="1" indent="-342900">
              <a:spcAft>
                <a:spcPts val="600"/>
              </a:spcAft>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internationale Verteilungsprobleme (Fluchtmigration</a:t>
            </a:r>
            <a:r>
              <a:rPr lang="de-DE" sz="2000" dirty="0" smtClean="0">
                <a:solidFill>
                  <a:srgbClr val="003366"/>
                </a:solidFill>
                <a:latin typeface="Arial" panose="020B0604020202020204" pitchFamily="34" charset="0"/>
                <a:cs typeface="Arial" panose="020B0604020202020204" pitchFamily="34" charset="0"/>
              </a:rPr>
              <a:t>)</a:t>
            </a:r>
          </a:p>
          <a:p>
            <a:pPr marL="800100" lvl="1" indent="-342900">
              <a:spcAft>
                <a:spcPts val="600"/>
              </a:spcAft>
              <a:buFont typeface="Wingdings" panose="05000000000000000000" pitchFamily="2" charset="2"/>
              <a:buChar char="Ø"/>
            </a:pPr>
            <a:r>
              <a:rPr lang="de-DE" sz="2000" dirty="0" smtClean="0">
                <a:solidFill>
                  <a:srgbClr val="003366"/>
                </a:solidFill>
                <a:latin typeface="Arial" panose="020B0604020202020204" pitchFamily="34" charset="0"/>
                <a:cs typeface="Arial" panose="020B0604020202020204" pitchFamily="34" charset="0"/>
              </a:rPr>
              <a:t>Nationale Verteilungskämpfe</a:t>
            </a:r>
            <a:endParaRPr lang="de-DE" sz="2000" dirty="0">
              <a:solidFill>
                <a:srgbClr val="003366"/>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2"/>
          </p:nvPr>
        </p:nvSpPr>
        <p:spPr/>
        <p:txBody>
          <a:bodyPr/>
          <a:lstStyle/>
          <a:p>
            <a:fld id="{7C4E3F5F-0227-435F-8610-B0DE4291B439}" type="slidenum">
              <a:rPr lang="de-DE" smtClean="0"/>
              <a:t>32</a:t>
            </a:fld>
            <a:endParaRPr lang="de-DE" dirty="0"/>
          </a:p>
        </p:txBody>
      </p:sp>
      <p:sp>
        <p:nvSpPr>
          <p:cNvPr id="12"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pic>
        <p:nvPicPr>
          <p:cNvPr id="13"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644531" y="1927328"/>
            <a:ext cx="3484321" cy="3484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34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319753"/>
            <a:ext cx="10515600" cy="4555553"/>
          </a:xfrm>
        </p:spPr>
        <p:txBody>
          <a:bodyPr>
            <a:noAutofit/>
          </a:bodyPr>
          <a:lstStyle/>
          <a:p>
            <a:pPr marL="342900" indent="-342900">
              <a:lnSpc>
                <a:spcPct val="120000"/>
              </a:lnSpc>
              <a:spcAft>
                <a:spcPts val="600"/>
              </a:spcAft>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Deutschland ist/wird wieder Hochsteuerland</a:t>
            </a:r>
          </a:p>
          <a:p>
            <a:pPr marL="800100" lvl="1" indent="-342900">
              <a:lnSpc>
                <a:spcPct val="120000"/>
              </a:lnSpc>
              <a:spcAft>
                <a:spcPts val="600"/>
              </a:spcAft>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bei der Besteuerung von Unternehmen </a:t>
            </a:r>
          </a:p>
          <a:p>
            <a:pPr marL="800100" lvl="1" indent="-342900">
              <a:lnSpc>
                <a:spcPct val="120000"/>
              </a:lnSpc>
              <a:spcAft>
                <a:spcPts val="600"/>
              </a:spcAft>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bei der Besteuerung von Arbeitnehmern</a:t>
            </a:r>
          </a:p>
          <a:p>
            <a:pPr marL="342900" indent="-342900">
              <a:lnSpc>
                <a:spcPct val="120000"/>
              </a:lnSpc>
              <a:spcBef>
                <a:spcPts val="600"/>
              </a:spcBef>
              <a:spcAft>
                <a:spcPts val="600"/>
              </a:spcAft>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Die öffentlichen HH in Deutschland stehen im internationalen Vergleich (noch) glänzend da. Andere Länder senken die steuerliche Belastung…</a:t>
            </a:r>
          </a:p>
          <a:p>
            <a:pPr marL="342900" indent="-342900">
              <a:lnSpc>
                <a:spcPct val="120000"/>
              </a:lnSpc>
              <a:spcAft>
                <a:spcPts val="600"/>
              </a:spcAft>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Der finanzielle Spielraum kann genutzt werden (hätte genutzt werden können), um das Steuersystem sinnvoll zu reformieren und in die Zukunft zu investieren  </a:t>
            </a:r>
          </a:p>
          <a:p>
            <a:pPr marL="342900" indent="-342900">
              <a:lnSpc>
                <a:spcPct val="120000"/>
              </a:lnSpc>
              <a:spcAft>
                <a:spcPts val="600"/>
              </a:spcAft>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Der finanzielle Spielraum sollte nicht nur für Wählergeschenke genutzt werden, die kurzfristige Wohltaten sind aber in ihrer Wirksamkeit schnell verpuffen </a:t>
            </a:r>
          </a:p>
          <a:p>
            <a:pPr marL="0" indent="0">
              <a:lnSpc>
                <a:spcPct val="120000"/>
              </a:lnSpc>
              <a:buNone/>
            </a:pPr>
            <a:endParaRPr lang="en-US" dirty="0"/>
          </a:p>
        </p:txBody>
      </p:sp>
      <p:sp>
        <p:nvSpPr>
          <p:cNvPr id="5" name="Foliennummernplatzhalter 4"/>
          <p:cNvSpPr>
            <a:spLocks noGrp="1"/>
          </p:cNvSpPr>
          <p:nvPr>
            <p:ph type="sldNum" sz="quarter" idx="12"/>
          </p:nvPr>
        </p:nvSpPr>
        <p:spPr/>
        <p:txBody>
          <a:bodyPr/>
          <a:lstStyle/>
          <a:p>
            <a:fld id="{7C4E3F5F-0227-435F-8610-B0DE4291B439}" type="slidenum">
              <a:rPr lang="de-DE" smtClean="0"/>
              <a:t>33</a:t>
            </a:fld>
            <a:endParaRPr lang="de-DE" dirty="0"/>
          </a:p>
        </p:txBody>
      </p:sp>
      <p:grpSp>
        <p:nvGrpSpPr>
          <p:cNvPr id="6" name="Gruppieren 5"/>
          <p:cNvGrpSpPr/>
          <p:nvPr/>
        </p:nvGrpSpPr>
        <p:grpSpPr>
          <a:xfrm>
            <a:off x="869644" y="40881"/>
            <a:ext cx="9099536" cy="492632"/>
            <a:chOff x="762068" y="94912"/>
            <a:chExt cx="9099536" cy="492632"/>
          </a:xfrm>
        </p:grpSpPr>
        <p:sp>
          <p:nvSpPr>
            <p:cNvPr id="7" name="AutoShape 2"/>
            <p:cNvSpPr>
              <a:spLocks noChangeArrowheads="1"/>
            </p:cNvSpPr>
            <p:nvPr/>
          </p:nvSpPr>
          <p:spPr bwMode="auto">
            <a:xfrm>
              <a:off x="762068" y="97112"/>
              <a:ext cx="2374026" cy="484909"/>
            </a:xfrm>
            <a:prstGeom prst="homePlate">
              <a:avLst>
                <a:gd name="adj" fmla="val 28961"/>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8" name="AutoShape 3"/>
            <p:cNvSpPr>
              <a:spLocks noChangeArrowheads="1"/>
            </p:cNvSpPr>
            <p:nvPr/>
          </p:nvSpPr>
          <p:spPr bwMode="auto">
            <a:xfrm>
              <a:off x="7500034" y="94912"/>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9" name="AutoShape 4"/>
            <p:cNvSpPr>
              <a:spLocks noChangeArrowheads="1"/>
            </p:cNvSpPr>
            <p:nvPr/>
          </p:nvSpPr>
          <p:spPr bwMode="auto">
            <a:xfrm>
              <a:off x="5279116" y="102635"/>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10" name="AutoShape 3"/>
            <p:cNvSpPr>
              <a:spLocks noChangeArrowheads="1"/>
            </p:cNvSpPr>
            <p:nvPr/>
          </p:nvSpPr>
          <p:spPr bwMode="auto">
            <a:xfrm>
              <a:off x="3059391" y="94913"/>
              <a:ext cx="2361570" cy="484909"/>
            </a:xfrm>
            <a:prstGeom prst="chevron">
              <a:avLst>
                <a:gd name="adj" fmla="val 28646"/>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grpSp>
      <p:pic>
        <p:nvPicPr>
          <p:cNvPr id="11" name="Picture 2" descr="Bildergebnis für schumpeter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2"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3015308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319753"/>
            <a:ext cx="10515600" cy="4555553"/>
          </a:xfrm>
        </p:spPr>
        <p:txBody>
          <a:bodyPr>
            <a:noAutofit/>
          </a:bodyPr>
          <a:lstStyle/>
          <a:p>
            <a:pPr marL="342900" indent="-342900">
              <a:lnSpc>
                <a:spcPct val="120000"/>
              </a:lnSpc>
              <a:spcAft>
                <a:spcPts val="600"/>
              </a:spcAft>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Der finanzielle Spielraum kann genutzt werden, um die Glaubwürdigkeit der Politik nicht zu verlieren (Soli)</a:t>
            </a:r>
          </a:p>
          <a:p>
            <a:pPr marL="342900" indent="-342900">
              <a:lnSpc>
                <a:spcPct val="120000"/>
              </a:lnSpc>
              <a:spcAft>
                <a:spcPts val="600"/>
              </a:spcAft>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(Übermäßig hohe) Steuern auf Unternehmen gefährden die Wettbewerbsfähigkeit und Arbeitsplätze und verstärken damit indirekt soziale </a:t>
            </a:r>
            <a:r>
              <a:rPr lang="de-DE" sz="2000" dirty="0" smtClean="0">
                <a:solidFill>
                  <a:srgbClr val="003366"/>
                </a:solidFill>
                <a:latin typeface="Arial" panose="020B0604020202020204" pitchFamily="34" charset="0"/>
                <a:cs typeface="Arial" panose="020B0604020202020204" pitchFamily="34" charset="0"/>
              </a:rPr>
              <a:t>Ungleichheiten</a:t>
            </a:r>
          </a:p>
          <a:p>
            <a:pPr marL="342900" indent="-342900">
              <a:lnSpc>
                <a:spcPct val="120000"/>
              </a:lnSpc>
              <a:spcAft>
                <a:spcPts val="600"/>
              </a:spcAft>
              <a:buFont typeface="Wingdings" panose="05000000000000000000" pitchFamily="2" charset="2"/>
              <a:buChar char="Ø"/>
            </a:pPr>
            <a:r>
              <a:rPr lang="de-DE" sz="2000" dirty="0" smtClean="0">
                <a:solidFill>
                  <a:srgbClr val="003366"/>
                </a:solidFill>
                <a:latin typeface="Arial" panose="020B0604020202020204" pitchFamily="34" charset="0"/>
                <a:cs typeface="Arial" panose="020B0604020202020204" pitchFamily="34" charset="0"/>
              </a:rPr>
              <a:t>Neue (</a:t>
            </a:r>
            <a:r>
              <a:rPr lang="de-DE" sz="2000" dirty="0" err="1" smtClean="0">
                <a:solidFill>
                  <a:srgbClr val="003366"/>
                </a:solidFill>
                <a:latin typeface="Arial" panose="020B0604020202020204" pitchFamily="34" charset="0"/>
                <a:cs typeface="Arial" panose="020B0604020202020204" pitchFamily="34" charset="0"/>
              </a:rPr>
              <a:t>Lenkungs</a:t>
            </a:r>
            <a:r>
              <a:rPr lang="de-DE" sz="2000" dirty="0" smtClean="0">
                <a:solidFill>
                  <a:srgbClr val="003366"/>
                </a:solidFill>
                <a:latin typeface="Arial" panose="020B0604020202020204" pitchFamily="34" charset="0"/>
                <a:cs typeface="Arial" panose="020B0604020202020204" pitchFamily="34" charset="0"/>
              </a:rPr>
              <a:t>)Steuern sind denkbar. Was passiert mit dem Aufkommen? </a:t>
            </a:r>
            <a:endParaRPr lang="de-DE" sz="2000" dirty="0">
              <a:solidFill>
                <a:srgbClr val="003366"/>
              </a:solidFill>
              <a:latin typeface="Arial" panose="020B0604020202020204" pitchFamily="34" charset="0"/>
              <a:cs typeface="Arial" panose="020B0604020202020204" pitchFamily="34" charset="0"/>
            </a:endParaRPr>
          </a:p>
          <a:p>
            <a:pPr marL="342900" indent="-342900">
              <a:lnSpc>
                <a:spcPct val="120000"/>
              </a:lnSpc>
              <a:spcAft>
                <a:spcPts val="600"/>
              </a:spcAft>
              <a:buFont typeface="Wingdings" panose="05000000000000000000" pitchFamily="2" charset="2"/>
              <a:buChar char="Ø"/>
            </a:pPr>
            <a:r>
              <a:rPr lang="de-DE" sz="2000" dirty="0">
                <a:solidFill>
                  <a:srgbClr val="003366"/>
                </a:solidFill>
                <a:latin typeface="Arial" panose="020B0604020202020204" pitchFamily="34" charset="0"/>
                <a:cs typeface="Arial" panose="020B0604020202020204" pitchFamily="34" charset="0"/>
              </a:rPr>
              <a:t>(Übermäßig hohe) Steuern und eine hohe Verschuldung (</a:t>
            </a:r>
            <a:r>
              <a:rPr lang="de-DE" sz="2000" b="1" dirty="0">
                <a:solidFill>
                  <a:srgbClr val="003366"/>
                </a:solidFill>
                <a:latin typeface="Arial" panose="020B0604020202020204" pitchFamily="34" charset="0"/>
                <a:cs typeface="Arial" panose="020B0604020202020204" pitchFamily="34" charset="0"/>
              </a:rPr>
              <a:t>ohne Investitionen</a:t>
            </a:r>
            <a:r>
              <a:rPr lang="de-DE" sz="2000" dirty="0">
                <a:solidFill>
                  <a:srgbClr val="003366"/>
                </a:solidFill>
                <a:latin typeface="Arial" panose="020B0604020202020204" pitchFamily="34" charset="0"/>
                <a:cs typeface="Arial" panose="020B0604020202020204" pitchFamily="34" charset="0"/>
              </a:rPr>
              <a:t>) </a:t>
            </a:r>
            <a:r>
              <a:rPr lang="de-DE" sz="2000" dirty="0" smtClean="0">
                <a:solidFill>
                  <a:srgbClr val="003366"/>
                </a:solidFill>
                <a:latin typeface="Arial" panose="020B0604020202020204" pitchFamily="34" charset="0"/>
                <a:cs typeface="Arial" panose="020B0604020202020204" pitchFamily="34" charset="0"/>
              </a:rPr>
              <a:t>drohen die </a:t>
            </a:r>
            <a:r>
              <a:rPr lang="de-DE" sz="2000" dirty="0">
                <a:solidFill>
                  <a:srgbClr val="003366"/>
                </a:solidFill>
                <a:latin typeface="Arial" panose="020B0604020202020204" pitchFamily="34" charset="0"/>
                <a:cs typeface="Arial" panose="020B0604020202020204" pitchFamily="34" charset="0"/>
              </a:rPr>
              <a:t>Zukunftsfähigkeit Deutschland</a:t>
            </a:r>
            <a:r>
              <a:rPr lang="de-DE" sz="2400" dirty="0">
                <a:solidFill>
                  <a:srgbClr val="003366"/>
                </a:solidFill>
              </a:rPr>
              <a:t>s  </a:t>
            </a:r>
            <a:r>
              <a:rPr lang="de-DE" sz="2400" dirty="0" smtClean="0">
                <a:solidFill>
                  <a:srgbClr val="003366"/>
                </a:solidFill>
              </a:rPr>
              <a:t>zu </a:t>
            </a:r>
            <a:r>
              <a:rPr lang="de-DE" sz="2400" dirty="0" smtClean="0">
                <a:solidFill>
                  <a:srgbClr val="003366"/>
                </a:solidFill>
              </a:rPr>
              <a:t>gefährden</a:t>
            </a:r>
          </a:p>
          <a:p>
            <a:pPr marL="342900" indent="-342900">
              <a:lnSpc>
                <a:spcPct val="120000"/>
              </a:lnSpc>
              <a:spcAft>
                <a:spcPts val="600"/>
              </a:spcAft>
              <a:buFont typeface="Wingdings" panose="05000000000000000000" pitchFamily="2" charset="2"/>
              <a:buChar char="Ø"/>
            </a:pPr>
            <a:r>
              <a:rPr lang="de-DE" sz="2000" dirty="0" smtClean="0">
                <a:solidFill>
                  <a:srgbClr val="003366"/>
                </a:solidFill>
                <a:latin typeface="Arial" panose="020B0604020202020204" pitchFamily="34" charset="0"/>
                <a:cs typeface="Arial" panose="020B0604020202020204" pitchFamily="34" charset="0"/>
              </a:rPr>
              <a:t>Die Schuldenbremse darf nicht als Ausrede für fehlende öffentliche Investitionen dienen! </a:t>
            </a:r>
            <a:endParaRPr lang="de-DE" sz="2000" dirty="0">
              <a:solidFill>
                <a:srgbClr val="003366"/>
              </a:solidFill>
              <a:latin typeface="Arial" panose="020B0604020202020204" pitchFamily="34" charset="0"/>
              <a:cs typeface="Arial" panose="020B0604020202020204" pitchFamily="34" charset="0"/>
            </a:endParaRPr>
          </a:p>
          <a:p>
            <a:pPr>
              <a:lnSpc>
                <a:spcPct val="120000"/>
              </a:lnSpc>
            </a:pPr>
            <a:endParaRPr lang="en-US" sz="2400" dirty="0"/>
          </a:p>
        </p:txBody>
      </p:sp>
      <p:sp>
        <p:nvSpPr>
          <p:cNvPr id="5" name="Foliennummernplatzhalter 4"/>
          <p:cNvSpPr>
            <a:spLocks noGrp="1"/>
          </p:cNvSpPr>
          <p:nvPr>
            <p:ph type="sldNum" sz="quarter" idx="12"/>
          </p:nvPr>
        </p:nvSpPr>
        <p:spPr/>
        <p:txBody>
          <a:bodyPr/>
          <a:lstStyle/>
          <a:p>
            <a:fld id="{7C4E3F5F-0227-435F-8610-B0DE4291B439}" type="slidenum">
              <a:rPr lang="de-DE" smtClean="0"/>
              <a:t>34</a:t>
            </a:fld>
            <a:endParaRPr lang="de-DE" dirty="0"/>
          </a:p>
        </p:txBody>
      </p:sp>
      <p:grpSp>
        <p:nvGrpSpPr>
          <p:cNvPr id="6" name="Gruppieren 5"/>
          <p:cNvGrpSpPr/>
          <p:nvPr/>
        </p:nvGrpSpPr>
        <p:grpSpPr>
          <a:xfrm>
            <a:off x="869644" y="40881"/>
            <a:ext cx="9099536" cy="492632"/>
            <a:chOff x="762068" y="94912"/>
            <a:chExt cx="9099536" cy="492632"/>
          </a:xfrm>
        </p:grpSpPr>
        <p:sp>
          <p:nvSpPr>
            <p:cNvPr id="7" name="AutoShape 2"/>
            <p:cNvSpPr>
              <a:spLocks noChangeArrowheads="1"/>
            </p:cNvSpPr>
            <p:nvPr/>
          </p:nvSpPr>
          <p:spPr bwMode="auto">
            <a:xfrm>
              <a:off x="762068" y="97112"/>
              <a:ext cx="2374026" cy="484909"/>
            </a:xfrm>
            <a:prstGeom prst="homePlate">
              <a:avLst>
                <a:gd name="adj" fmla="val 28961"/>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8" name="AutoShape 3"/>
            <p:cNvSpPr>
              <a:spLocks noChangeArrowheads="1"/>
            </p:cNvSpPr>
            <p:nvPr/>
          </p:nvSpPr>
          <p:spPr bwMode="auto">
            <a:xfrm>
              <a:off x="7500034" y="94912"/>
              <a:ext cx="2361570" cy="484909"/>
            </a:xfrm>
            <a:prstGeom prst="chevron">
              <a:avLst>
                <a:gd name="adj" fmla="val 28646"/>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9" name="AutoShape 4"/>
            <p:cNvSpPr>
              <a:spLocks noChangeArrowheads="1"/>
            </p:cNvSpPr>
            <p:nvPr/>
          </p:nvSpPr>
          <p:spPr bwMode="auto">
            <a:xfrm>
              <a:off x="5279116" y="102635"/>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10" name="AutoShape 3"/>
            <p:cNvSpPr>
              <a:spLocks noChangeArrowheads="1"/>
            </p:cNvSpPr>
            <p:nvPr/>
          </p:nvSpPr>
          <p:spPr bwMode="auto">
            <a:xfrm>
              <a:off x="3059391" y="94913"/>
              <a:ext cx="2361570" cy="484909"/>
            </a:xfrm>
            <a:prstGeom prst="chevron">
              <a:avLst>
                <a:gd name="adj" fmla="val 28646"/>
              </a:avLst>
            </a:prstGeom>
            <a:solidFill>
              <a:srgbClr val="D9D9D9"/>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grpSp>
      <p:pic>
        <p:nvPicPr>
          <p:cNvPr id="11"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2"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602956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uppieren 20"/>
          <p:cNvGrpSpPr/>
          <p:nvPr/>
        </p:nvGrpSpPr>
        <p:grpSpPr>
          <a:xfrm>
            <a:off x="1168534" y="5486400"/>
            <a:ext cx="10033300" cy="1371600"/>
            <a:chOff x="1107950" y="5930426"/>
            <a:chExt cx="8288735" cy="576000"/>
          </a:xfrm>
        </p:grpSpPr>
        <p:sp>
          <p:nvSpPr>
            <p:cNvPr id="25" name="Freeform 7"/>
            <p:cNvSpPr>
              <a:spLocks/>
            </p:cNvSpPr>
            <p:nvPr/>
          </p:nvSpPr>
          <p:spPr bwMode="auto">
            <a:xfrm>
              <a:off x="1107950" y="6078817"/>
              <a:ext cx="147637" cy="249238"/>
            </a:xfrm>
            <a:custGeom>
              <a:avLst/>
              <a:gdLst>
                <a:gd name="T0" fmla="*/ 0 w 93"/>
                <a:gd name="T1" fmla="*/ 39 h 157"/>
                <a:gd name="T2" fmla="*/ 0 w 93"/>
                <a:gd name="T3" fmla="*/ 0 h 157"/>
                <a:gd name="T4" fmla="*/ 93 w 93"/>
                <a:gd name="T5" fmla="*/ 79 h 157"/>
                <a:gd name="T6" fmla="*/ 0 w 93"/>
                <a:gd name="T7" fmla="*/ 157 h 157"/>
                <a:gd name="T8" fmla="*/ 0 w 93"/>
                <a:gd name="T9" fmla="*/ 118 h 157"/>
                <a:gd name="T10" fmla="*/ 47 w 93"/>
                <a:gd name="T11" fmla="*/ 79 h 157"/>
                <a:gd name="T12" fmla="*/ 0 w 93"/>
                <a:gd name="T13" fmla="*/ 39 h 157"/>
              </a:gdLst>
              <a:ahLst/>
              <a:cxnLst>
                <a:cxn ang="0">
                  <a:pos x="T0" y="T1"/>
                </a:cxn>
                <a:cxn ang="0">
                  <a:pos x="T2" y="T3"/>
                </a:cxn>
                <a:cxn ang="0">
                  <a:pos x="T4" y="T5"/>
                </a:cxn>
                <a:cxn ang="0">
                  <a:pos x="T6" y="T7"/>
                </a:cxn>
                <a:cxn ang="0">
                  <a:pos x="T8" y="T9"/>
                </a:cxn>
                <a:cxn ang="0">
                  <a:pos x="T10" y="T11"/>
                </a:cxn>
                <a:cxn ang="0">
                  <a:pos x="T12" y="T13"/>
                </a:cxn>
              </a:cxnLst>
              <a:rect l="0" t="0" r="r" b="b"/>
              <a:pathLst>
                <a:path w="93" h="157">
                  <a:moveTo>
                    <a:pt x="0" y="39"/>
                  </a:moveTo>
                  <a:lnTo>
                    <a:pt x="0" y="0"/>
                  </a:lnTo>
                  <a:lnTo>
                    <a:pt x="93" y="79"/>
                  </a:lnTo>
                  <a:lnTo>
                    <a:pt x="0" y="157"/>
                  </a:lnTo>
                  <a:lnTo>
                    <a:pt x="0" y="118"/>
                  </a:lnTo>
                  <a:lnTo>
                    <a:pt x="47" y="7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de-DE"/>
            </a:p>
          </p:txBody>
        </p:sp>
        <p:sp>
          <p:nvSpPr>
            <p:cNvPr id="23" name="Textplatzhalter 4"/>
            <p:cNvSpPr txBox="1">
              <a:spLocks/>
            </p:cNvSpPr>
            <p:nvPr>
              <p:custDataLst>
                <p:tags r:id="rId1"/>
              </p:custDataLst>
            </p:nvPr>
          </p:nvSpPr>
          <p:spPr bwMode="gray">
            <a:xfrm>
              <a:off x="1503953" y="5930426"/>
              <a:ext cx="7892732" cy="576000"/>
            </a:xfrm>
            <a:prstGeom prst="rect">
              <a:avLst/>
            </a:prstGeom>
            <a:ln>
              <a:noFill/>
            </a:ln>
          </p:spPr>
          <p:txBody>
            <a:bodyPr vert="horz" lIns="0" tIns="0" rIns="0" bIns="0" rtlCol="0" anchor="ctr" anchorCtr="0">
              <a:noAutofit/>
            </a:bodyPr>
            <a:lstStyle>
              <a:lvl1pPr marL="0" indent="0" algn="l" defTabSz="914400" rtl="0" eaLnBrk="1" latinLnBrk="0" hangingPunct="1">
                <a:spcBef>
                  <a:spcPts val="0"/>
                </a:spcBef>
                <a:spcAft>
                  <a:spcPts val="0"/>
                </a:spcAft>
                <a:buFont typeface="Arial" panose="020B0604020202020204" pitchFamily="34" charset="0"/>
                <a:buNone/>
                <a:defRPr sz="1200" b="1" kern="1200" baseline="0">
                  <a:solidFill>
                    <a:srgbClr val="FF0000"/>
                  </a:solidFill>
                  <a:latin typeface="+mn-lt"/>
                  <a:ea typeface="+mn-ea"/>
                  <a:cs typeface="+mn-cs"/>
                </a:defRPr>
              </a:lvl1pPr>
              <a:lvl2pPr marL="0" indent="0" algn="l" defTabSz="914400" rtl="0" eaLnBrk="1" latinLnBrk="0" hangingPunct="1">
                <a:spcBef>
                  <a:spcPts val="0"/>
                </a:spcBef>
                <a:spcAft>
                  <a:spcPts val="0"/>
                </a:spcAft>
                <a:buFontTx/>
                <a:buNone/>
                <a:defRPr sz="1200" kern="1200">
                  <a:solidFill>
                    <a:schemeClr val="tx1"/>
                  </a:solidFill>
                  <a:latin typeface="+mn-lt"/>
                  <a:ea typeface="+mn-ea"/>
                  <a:cs typeface="+mn-cs"/>
                </a:defRPr>
              </a:lvl2pPr>
              <a:lvl3pPr marL="0" indent="0" algn="l" defTabSz="914400" rtl="0" eaLnBrk="1" latinLnBrk="0" hangingPunct="1">
                <a:spcBef>
                  <a:spcPts val="0"/>
                </a:spcBef>
                <a:spcAft>
                  <a:spcPts val="0"/>
                </a:spcAft>
                <a:buFontTx/>
                <a:buNone/>
                <a:defRPr sz="1200" kern="1200">
                  <a:solidFill>
                    <a:schemeClr val="tx1"/>
                  </a:solidFill>
                  <a:latin typeface="+mn-lt"/>
                  <a:ea typeface="+mn-ea"/>
                  <a:cs typeface="+mn-cs"/>
                </a:defRPr>
              </a:lvl3pPr>
              <a:lvl4pPr marL="0" indent="0" algn="l" defTabSz="914400" rtl="0" eaLnBrk="1" latinLnBrk="0" hangingPunct="1">
                <a:spcBef>
                  <a:spcPts val="0"/>
                </a:spcBef>
                <a:spcAft>
                  <a:spcPts val="0"/>
                </a:spcAft>
                <a:buFontTx/>
                <a:buNone/>
                <a:defRPr sz="1200" kern="1200">
                  <a:solidFill>
                    <a:schemeClr val="tx1"/>
                  </a:solidFill>
                  <a:latin typeface="+mn-lt"/>
                  <a:ea typeface="+mn-ea"/>
                  <a:cs typeface="+mn-cs"/>
                </a:defRPr>
              </a:lvl4pPr>
              <a:lvl5pPr marL="0" indent="0" algn="l" defTabSz="914400" rtl="0" eaLnBrk="1" latinLnBrk="0" hangingPunct="1">
                <a:spcBef>
                  <a:spcPts val="0"/>
                </a:spcBef>
                <a:spcAft>
                  <a:spcPts val="0"/>
                </a:spcAft>
                <a:buFontTx/>
                <a:buNone/>
                <a:defRPr sz="1200" kern="1200">
                  <a:solidFill>
                    <a:schemeClr val="tx1"/>
                  </a:solidFill>
                  <a:latin typeface="+mn-lt"/>
                  <a:ea typeface="+mn-ea"/>
                  <a:cs typeface="+mn-cs"/>
                </a:defRPr>
              </a:lvl5pPr>
              <a:lvl6pPr marL="0" indent="0" algn="l" defTabSz="914400" rtl="0" eaLnBrk="1" latinLnBrk="0" hangingPunct="1">
                <a:spcBef>
                  <a:spcPts val="300"/>
                </a:spcBef>
                <a:spcAft>
                  <a:spcPts val="0"/>
                </a:spcAft>
                <a:buFontTx/>
                <a:buNone/>
                <a:defRPr sz="1200" kern="1200" baseline="0">
                  <a:solidFill>
                    <a:schemeClr val="tx1"/>
                  </a:solidFill>
                  <a:latin typeface="+mn-lt"/>
                  <a:ea typeface="+mn-ea"/>
                  <a:cs typeface="+mn-cs"/>
                </a:defRPr>
              </a:lvl6pPr>
              <a:lvl7pPr marL="0" indent="0" algn="l" defTabSz="914400" rtl="0" eaLnBrk="1" latinLnBrk="0" hangingPunct="1">
                <a:spcBef>
                  <a:spcPts val="300"/>
                </a:spcBef>
                <a:spcAft>
                  <a:spcPts val="0"/>
                </a:spcAft>
                <a:buFontTx/>
                <a:buNone/>
                <a:defRPr sz="1200" kern="1200" baseline="0">
                  <a:solidFill>
                    <a:schemeClr val="tx1"/>
                  </a:solidFill>
                  <a:latin typeface="+mn-lt"/>
                  <a:ea typeface="+mn-ea"/>
                  <a:cs typeface="+mn-cs"/>
                </a:defRPr>
              </a:lvl7pPr>
              <a:lvl8pPr marL="0" indent="0" algn="l" defTabSz="914400" rtl="0" eaLnBrk="1" latinLnBrk="0" hangingPunct="1">
                <a:spcBef>
                  <a:spcPts val="300"/>
                </a:spcBef>
                <a:spcAft>
                  <a:spcPts val="0"/>
                </a:spcAft>
                <a:buFontTx/>
                <a:buNone/>
                <a:defRPr sz="1200" kern="1200" baseline="0">
                  <a:solidFill>
                    <a:schemeClr val="tx1"/>
                  </a:solidFill>
                  <a:latin typeface="+mn-lt"/>
                  <a:ea typeface="+mn-ea"/>
                  <a:cs typeface="+mn-cs"/>
                </a:defRPr>
              </a:lvl8pPr>
              <a:lvl9pPr marL="0" indent="0" algn="l" defTabSz="914400" rtl="0" eaLnBrk="1" latinLnBrk="0" hangingPunct="1">
                <a:spcBef>
                  <a:spcPts val="300"/>
                </a:spcBef>
                <a:spcAft>
                  <a:spcPts val="0"/>
                </a:spcAft>
                <a:buFontTx/>
                <a:buNone/>
                <a:defRPr sz="1200" kern="1200" baseline="0">
                  <a:solidFill>
                    <a:schemeClr val="tx1"/>
                  </a:solidFill>
                  <a:latin typeface="+mn-lt"/>
                  <a:ea typeface="+mn-ea"/>
                  <a:cs typeface="+mn-cs"/>
                </a:defRPr>
              </a:lvl9pPr>
            </a:lstStyle>
            <a:p>
              <a:pPr>
                <a:lnSpc>
                  <a:spcPts val="1700"/>
                </a:lnSpc>
              </a:pPr>
              <a:endParaRPr lang="de-DE" sz="1800" dirty="0">
                <a:solidFill>
                  <a:srgbClr val="595959"/>
                </a:solidFill>
                <a:latin typeface="Arial" panose="020B0604020202020204" pitchFamily="34" charset="0"/>
                <a:cs typeface="Arial" panose="020B0604020202020204" pitchFamily="34" charset="0"/>
              </a:endParaRPr>
            </a:p>
          </p:txBody>
        </p:sp>
      </p:grpSp>
      <p:sp>
        <p:nvSpPr>
          <p:cNvPr id="34" name="Rectangle 21"/>
          <p:cNvSpPr txBox="1">
            <a:spLocks noChangeArrowheads="1"/>
          </p:cNvSpPr>
          <p:nvPr/>
        </p:nvSpPr>
        <p:spPr bwMode="auto">
          <a:xfrm>
            <a:off x="2947124" y="1748717"/>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marL="0" marR="0" lvl="0" indent="0" algn="l" defTabSz="958850" rtl="0" eaLnBrk="1" fontAlgn="base" latinLnBrk="0" hangingPunct="1">
              <a:lnSpc>
                <a:spcPts val="3988"/>
              </a:lnSpc>
              <a:spcBef>
                <a:spcPct val="0"/>
              </a:spcBef>
              <a:spcAft>
                <a:spcPct val="0"/>
              </a:spcAft>
              <a:buClrTx/>
              <a:buSzTx/>
              <a:buFontTx/>
              <a:buNone/>
              <a:tabLst/>
              <a:defRPr/>
            </a:pPr>
            <a:r>
              <a:rPr lang="de-DE" kern="0" dirty="0">
                <a:solidFill>
                  <a:srgbClr val="003366"/>
                </a:solidFill>
                <a:latin typeface="Arial"/>
              </a:rPr>
              <a:t>Vielen Dank für Ihre Aufmerksamkeit!</a:t>
            </a:r>
            <a:endParaRPr lang="de-DE" b="0" kern="0" dirty="0">
              <a:solidFill>
                <a:srgbClr val="003366"/>
              </a:solidFill>
              <a:latin typeface="Arial"/>
            </a:endParaRPr>
          </a:p>
          <a:p>
            <a:pPr marL="0" marR="0" lvl="0" indent="0" algn="l" defTabSz="958850" rtl="0" eaLnBrk="1" fontAlgn="base" latinLnBrk="0" hangingPunct="1">
              <a:lnSpc>
                <a:spcPts val="3988"/>
              </a:lnSpc>
              <a:spcBef>
                <a:spcPct val="0"/>
              </a:spcBef>
              <a:spcAft>
                <a:spcPct val="0"/>
              </a:spcAft>
              <a:buClrTx/>
              <a:buSzTx/>
              <a:buFontTx/>
              <a:buNone/>
              <a:tabLst/>
              <a:defRPr/>
            </a:pPr>
            <a:endParaRPr kumimoji="0" lang="de-DE" sz="2800" b="1" i="0" u="none" strike="noStrike" kern="0" cap="none" spc="0" normalizeH="0" baseline="0" noProof="0" dirty="0">
              <a:ln>
                <a:noFill/>
              </a:ln>
              <a:solidFill>
                <a:srgbClr val="003366"/>
              </a:solidFill>
              <a:effectLst/>
              <a:uLnTx/>
              <a:uFillTx/>
              <a:latin typeface="Arial"/>
              <a:ea typeface="+mj-ea"/>
              <a:cs typeface="+mj-cs"/>
            </a:endParaRPr>
          </a:p>
        </p:txBody>
      </p:sp>
      <p:sp>
        <p:nvSpPr>
          <p:cNvPr id="36" name="Textplatzhalter 9"/>
          <p:cNvSpPr txBox="1">
            <a:spLocks/>
          </p:cNvSpPr>
          <p:nvPr/>
        </p:nvSpPr>
        <p:spPr bwMode="gray">
          <a:xfrm>
            <a:off x="521896" y="4004490"/>
            <a:ext cx="4147858" cy="1944791"/>
          </a:xfrm>
          <a:prstGeom prst="rect">
            <a:avLst/>
          </a:prstGeom>
        </p:spPr>
        <p:txBody>
          <a:bodyPr vert="horz" lIns="0" tIns="18000" rIns="0" bIns="0" rtlCol="0">
            <a:noAutofit/>
          </a:bodyPr>
          <a:lstStyle>
            <a:lvl1pPr marL="0" indent="0" algn="l" defTabSz="914400" rtl="0" eaLnBrk="1" latinLnBrk="0" hangingPunct="1">
              <a:spcBef>
                <a:spcPts val="0"/>
              </a:spcBef>
              <a:spcAft>
                <a:spcPts val="700"/>
              </a:spcAft>
              <a:buFont typeface="Arial" pitchFamily="34" charset="0"/>
              <a:buNone/>
              <a:tabLst>
                <a:tab pos="715963" algn="l"/>
              </a:tabLst>
              <a:defRPr sz="1200" b="1" kern="1200" baseline="0">
                <a:solidFill>
                  <a:srgbClr val="FF0000"/>
                </a:solidFill>
                <a:latin typeface="+mn-lt"/>
                <a:ea typeface="+mn-ea"/>
                <a:cs typeface="+mn-cs"/>
              </a:defRPr>
            </a:lvl1pPr>
            <a:lvl2pPr marL="0" indent="0" algn="l" defTabSz="914400" rtl="0" eaLnBrk="1" latinLnBrk="0" hangingPunct="1">
              <a:spcBef>
                <a:spcPts val="0"/>
              </a:spcBef>
              <a:spcAft>
                <a:spcPts val="700"/>
              </a:spcAft>
              <a:buFont typeface="Arial" pitchFamily="34" charset="0"/>
              <a:buNone/>
              <a:tabLst>
                <a:tab pos="715963" algn="l"/>
              </a:tabLst>
              <a:defRPr sz="1200" kern="1200">
                <a:solidFill>
                  <a:schemeClr val="tx1"/>
                </a:solidFill>
                <a:latin typeface="+mn-lt"/>
                <a:ea typeface="+mn-ea"/>
                <a:cs typeface="+mn-cs"/>
              </a:defRPr>
            </a:lvl2pPr>
            <a:lvl3pPr marL="0" indent="0" algn="l" defTabSz="914400" rtl="0" eaLnBrk="1" latinLnBrk="0" hangingPunct="1">
              <a:spcBef>
                <a:spcPts val="300"/>
              </a:spcBef>
              <a:spcAft>
                <a:spcPts val="700"/>
              </a:spcAft>
              <a:buFont typeface="Arial" pitchFamily="34" charset="0"/>
              <a:buNone/>
              <a:tabLst>
                <a:tab pos="715963" algn="l"/>
              </a:tabLst>
              <a:defRPr sz="1200" kern="1200">
                <a:solidFill>
                  <a:schemeClr val="tx1"/>
                </a:solidFill>
                <a:latin typeface="+mn-lt"/>
                <a:ea typeface="+mn-ea"/>
                <a:cs typeface="+mn-cs"/>
              </a:defRPr>
            </a:lvl3pPr>
            <a:lvl4pPr marL="0" indent="0" algn="l" defTabSz="914400" rtl="0" eaLnBrk="1" latinLnBrk="0" hangingPunct="1">
              <a:spcBef>
                <a:spcPts val="0"/>
              </a:spcBef>
              <a:spcAft>
                <a:spcPts val="700"/>
              </a:spcAft>
              <a:buFont typeface="Arial" pitchFamily="34" charset="0"/>
              <a:buNone/>
              <a:tabLst>
                <a:tab pos="715963" algn="l"/>
              </a:tabLst>
              <a:defRPr sz="1200" kern="1200">
                <a:solidFill>
                  <a:schemeClr val="tx1"/>
                </a:solidFill>
                <a:latin typeface="+mn-lt"/>
                <a:ea typeface="+mn-ea"/>
                <a:cs typeface="+mn-cs"/>
              </a:defRPr>
            </a:lvl4pPr>
            <a:lvl5pPr marL="0" indent="0" algn="l" defTabSz="914400" rtl="0" eaLnBrk="1" latinLnBrk="0" hangingPunct="1">
              <a:spcBef>
                <a:spcPts val="0"/>
              </a:spcBef>
              <a:spcAft>
                <a:spcPts val="700"/>
              </a:spcAft>
              <a:buFont typeface="Arial" pitchFamily="34" charset="0"/>
              <a:buNone/>
              <a:tabLst>
                <a:tab pos="715963" algn="l"/>
              </a:tabLst>
              <a:defRPr sz="1200" kern="1200">
                <a:solidFill>
                  <a:schemeClr val="tx1"/>
                </a:solidFill>
                <a:latin typeface="+mn-lt"/>
                <a:ea typeface="+mn-ea"/>
                <a:cs typeface="+mn-cs"/>
              </a:defRPr>
            </a:lvl5pPr>
            <a:lvl6pPr marL="0" indent="0" algn="l" defTabSz="914400" rtl="0" eaLnBrk="1" latinLnBrk="0" hangingPunct="1">
              <a:spcBef>
                <a:spcPts val="0"/>
              </a:spcBef>
              <a:spcAft>
                <a:spcPts val="700"/>
              </a:spcAft>
              <a:buFont typeface="Arial" pitchFamily="34" charset="0"/>
              <a:buNone/>
              <a:tabLst>
                <a:tab pos="715963" algn="l"/>
              </a:tabLst>
              <a:defRPr sz="1200" kern="1200" baseline="0">
                <a:solidFill>
                  <a:schemeClr val="tx1"/>
                </a:solidFill>
                <a:latin typeface="+mn-lt"/>
                <a:ea typeface="+mn-ea"/>
                <a:cs typeface="+mn-cs"/>
              </a:defRPr>
            </a:lvl6pPr>
            <a:lvl7pPr marL="0" indent="0" algn="l" defTabSz="914400" rtl="0" eaLnBrk="1" latinLnBrk="0" hangingPunct="1">
              <a:spcBef>
                <a:spcPts val="0"/>
              </a:spcBef>
              <a:spcAft>
                <a:spcPts val="700"/>
              </a:spcAft>
              <a:buFont typeface="Arial" pitchFamily="34" charset="0"/>
              <a:buNone/>
              <a:tabLst>
                <a:tab pos="715963" algn="l"/>
              </a:tabLst>
              <a:defRPr sz="1200" kern="1200" baseline="0">
                <a:solidFill>
                  <a:schemeClr val="tx1"/>
                </a:solidFill>
                <a:latin typeface="+mn-lt"/>
                <a:ea typeface="+mn-ea"/>
                <a:cs typeface="+mn-cs"/>
              </a:defRPr>
            </a:lvl7pPr>
            <a:lvl8pPr marL="0" indent="0" algn="l" defTabSz="914400" rtl="0" eaLnBrk="1" latinLnBrk="0" hangingPunct="1">
              <a:spcBef>
                <a:spcPts val="0"/>
              </a:spcBef>
              <a:spcAft>
                <a:spcPts val="700"/>
              </a:spcAft>
              <a:buFont typeface="Arial" pitchFamily="34" charset="0"/>
              <a:buNone/>
              <a:tabLst>
                <a:tab pos="715963" algn="l"/>
              </a:tabLst>
              <a:defRPr sz="1200" kern="1200" baseline="0">
                <a:solidFill>
                  <a:schemeClr val="tx1"/>
                </a:solidFill>
                <a:latin typeface="+mn-lt"/>
                <a:ea typeface="+mn-ea"/>
                <a:cs typeface="+mn-cs"/>
              </a:defRPr>
            </a:lvl8pPr>
            <a:lvl9pPr marL="0" indent="0" algn="l" defTabSz="914400" rtl="0" eaLnBrk="1" latinLnBrk="0" hangingPunct="1">
              <a:spcBef>
                <a:spcPts val="0"/>
              </a:spcBef>
              <a:spcAft>
                <a:spcPts val="700"/>
              </a:spcAft>
              <a:buFont typeface="Arial" pitchFamily="34" charset="0"/>
              <a:buNone/>
              <a:tabLst>
                <a:tab pos="715963" algn="l"/>
              </a:tabLst>
              <a:defRPr sz="1200" kern="1200" baseline="0">
                <a:solidFill>
                  <a:schemeClr val="tx1"/>
                </a:solidFill>
                <a:latin typeface="+mn-lt"/>
                <a:ea typeface="+mn-ea"/>
                <a:cs typeface="+mn-cs"/>
              </a:defRPr>
            </a:lvl9pPr>
          </a:lstStyle>
          <a:p>
            <a:r>
              <a:rPr lang="de-DE" sz="1300" dirty="0">
                <a:solidFill>
                  <a:srgbClr val="003366"/>
                </a:solidFill>
                <a:latin typeface="Arial" panose="020B0604020202020204" pitchFamily="34" charset="0"/>
                <a:cs typeface="Arial" panose="020B0604020202020204" pitchFamily="34" charset="0"/>
              </a:rPr>
              <a:t>Lehrstuhl für Finanzwissenschaft und Steuerlehre</a:t>
            </a:r>
          </a:p>
          <a:p>
            <a:pPr lvl="1"/>
            <a:r>
              <a:rPr lang="de-DE" sz="1300" dirty="0">
                <a:solidFill>
                  <a:srgbClr val="003366"/>
                </a:solidFill>
                <a:latin typeface="Arial" panose="020B0604020202020204" pitchFamily="34" charset="0"/>
                <a:cs typeface="Arial" panose="020B0604020202020204" pitchFamily="34" charset="0"/>
              </a:rPr>
              <a:t>Bergische Universität Wuppertal</a:t>
            </a:r>
            <a:br>
              <a:rPr lang="de-DE" sz="1300" dirty="0">
                <a:solidFill>
                  <a:srgbClr val="003366"/>
                </a:solidFill>
                <a:latin typeface="Arial" panose="020B0604020202020204" pitchFamily="34" charset="0"/>
                <a:cs typeface="Arial" panose="020B0604020202020204" pitchFamily="34" charset="0"/>
              </a:rPr>
            </a:br>
            <a:r>
              <a:rPr lang="de-DE" sz="1300" dirty="0">
                <a:solidFill>
                  <a:srgbClr val="003366"/>
                </a:solidFill>
                <a:latin typeface="Arial" panose="020B0604020202020204" pitchFamily="34" charset="0"/>
                <a:cs typeface="Arial" panose="020B0604020202020204" pitchFamily="34" charset="0"/>
              </a:rPr>
              <a:t>Gaußstraße 20</a:t>
            </a:r>
            <a:br>
              <a:rPr lang="de-DE" sz="1300" dirty="0">
                <a:solidFill>
                  <a:srgbClr val="003366"/>
                </a:solidFill>
                <a:latin typeface="Arial" panose="020B0604020202020204" pitchFamily="34" charset="0"/>
                <a:cs typeface="Arial" panose="020B0604020202020204" pitchFamily="34" charset="0"/>
              </a:rPr>
            </a:br>
            <a:r>
              <a:rPr lang="de-DE" sz="1300" dirty="0">
                <a:solidFill>
                  <a:srgbClr val="003366"/>
                </a:solidFill>
                <a:latin typeface="Arial" panose="020B0604020202020204" pitchFamily="34" charset="0"/>
                <a:cs typeface="Arial" panose="020B0604020202020204" pitchFamily="34" charset="0"/>
              </a:rPr>
              <a:t>42119 Wuppertal	</a:t>
            </a:r>
          </a:p>
          <a:p>
            <a:pPr lvl="1"/>
            <a:r>
              <a:rPr lang="de-DE" sz="1300" dirty="0">
                <a:solidFill>
                  <a:srgbClr val="003366"/>
                </a:solidFill>
                <a:latin typeface="Arial" panose="020B0604020202020204" pitchFamily="34" charset="0"/>
                <a:cs typeface="Arial" panose="020B0604020202020204" pitchFamily="34" charset="0"/>
              </a:rPr>
              <a:t>Telefon:	+49 (0)202 439-2483	</a:t>
            </a:r>
            <a:br>
              <a:rPr lang="de-DE" sz="1300" dirty="0">
                <a:solidFill>
                  <a:srgbClr val="003366"/>
                </a:solidFill>
                <a:latin typeface="Arial" panose="020B0604020202020204" pitchFamily="34" charset="0"/>
                <a:cs typeface="Arial" panose="020B0604020202020204" pitchFamily="34" charset="0"/>
              </a:rPr>
            </a:br>
            <a:r>
              <a:rPr lang="de-DE" sz="1300" dirty="0">
                <a:solidFill>
                  <a:srgbClr val="003366"/>
                </a:solidFill>
                <a:latin typeface="Arial" panose="020B0604020202020204" pitchFamily="34" charset="0"/>
                <a:cs typeface="Arial" panose="020B0604020202020204" pitchFamily="34" charset="0"/>
              </a:rPr>
              <a:t>Telefax:	+49 (0)202 439-3649</a:t>
            </a:r>
          </a:p>
          <a:p>
            <a:pPr lvl="1"/>
            <a:r>
              <a:rPr lang="de-DE" sz="1300" dirty="0">
                <a:solidFill>
                  <a:srgbClr val="003366"/>
                </a:solidFill>
                <a:latin typeface="Arial" panose="020B0604020202020204" pitchFamily="34" charset="0"/>
                <a:cs typeface="Arial" panose="020B0604020202020204" pitchFamily="34" charset="0"/>
              </a:rPr>
              <a:t>E-Mail:	schneider@wiwi.uni-wuppertal.de</a:t>
            </a:r>
          </a:p>
        </p:txBody>
      </p:sp>
      <p:sp>
        <p:nvSpPr>
          <p:cNvPr id="37" name="Textplatzhalter 19"/>
          <p:cNvSpPr txBox="1">
            <a:spLocks/>
          </p:cNvSpPr>
          <p:nvPr/>
        </p:nvSpPr>
        <p:spPr bwMode="gray">
          <a:xfrm>
            <a:off x="521896" y="3572347"/>
            <a:ext cx="4147413" cy="288751"/>
          </a:xfrm>
          <a:prstGeom prst="rect">
            <a:avLst/>
          </a:prstGeom>
        </p:spPr>
        <p:txBody>
          <a:bodyPr vert="horz" lIns="0" tIns="0" rIns="0" bIns="0" rtlCol="0" anchor="b">
            <a:noAutofit/>
          </a:bodyPr>
          <a:lstStyle>
            <a:lvl1pPr marL="0" indent="0" algn="l" defTabSz="914400" rtl="0" eaLnBrk="1" latinLnBrk="0" hangingPunct="1">
              <a:spcBef>
                <a:spcPts val="0"/>
              </a:spcBef>
              <a:spcAft>
                <a:spcPts val="0"/>
              </a:spcAft>
              <a:buFont typeface="Arial" pitchFamily="34" charset="0"/>
              <a:buNone/>
              <a:defRPr sz="1600" b="1" kern="1200">
                <a:solidFill>
                  <a:schemeClr val="tx1"/>
                </a:solidFill>
                <a:latin typeface="+mn-lt"/>
                <a:ea typeface="+mn-ea"/>
                <a:cs typeface="+mn-cs"/>
              </a:defRPr>
            </a:lvl1pPr>
            <a:lvl2pPr marL="0" indent="0" algn="l" defTabSz="914400" rtl="0" eaLnBrk="1" latinLnBrk="0" hangingPunct="1">
              <a:spcBef>
                <a:spcPts val="0"/>
              </a:spcBef>
              <a:spcAft>
                <a:spcPts val="0"/>
              </a:spcAft>
              <a:buFont typeface="Arial" pitchFamily="34" charset="0"/>
              <a:buNone/>
              <a:defRPr sz="1600" b="1" kern="1200">
                <a:solidFill>
                  <a:schemeClr val="tx1"/>
                </a:solidFill>
                <a:latin typeface="+mn-lt"/>
                <a:ea typeface="+mn-ea"/>
                <a:cs typeface="+mn-cs"/>
              </a:defRPr>
            </a:lvl2pPr>
            <a:lvl3pPr marL="0" indent="0" algn="l" defTabSz="914400" rtl="0" eaLnBrk="1" latinLnBrk="0" hangingPunct="1">
              <a:spcBef>
                <a:spcPts val="0"/>
              </a:spcBef>
              <a:spcAft>
                <a:spcPts val="0"/>
              </a:spcAft>
              <a:buFont typeface="Arial" pitchFamily="34" charset="0"/>
              <a:buNone/>
              <a:defRPr sz="1600" b="1" kern="1200">
                <a:solidFill>
                  <a:schemeClr val="tx1"/>
                </a:solidFill>
                <a:latin typeface="+mn-lt"/>
                <a:ea typeface="+mn-ea"/>
                <a:cs typeface="+mn-cs"/>
              </a:defRPr>
            </a:lvl3pPr>
            <a:lvl4pPr marL="0" indent="0" algn="l" defTabSz="914400" rtl="0" eaLnBrk="1" latinLnBrk="0" hangingPunct="1">
              <a:spcBef>
                <a:spcPts val="0"/>
              </a:spcBef>
              <a:spcAft>
                <a:spcPts val="0"/>
              </a:spcAft>
              <a:buFont typeface="Arial" pitchFamily="34" charset="0"/>
              <a:buNone/>
              <a:defRPr sz="1600" b="1" kern="1200">
                <a:solidFill>
                  <a:schemeClr val="tx1"/>
                </a:solidFill>
                <a:latin typeface="+mn-lt"/>
                <a:ea typeface="+mn-ea"/>
                <a:cs typeface="+mn-cs"/>
              </a:defRPr>
            </a:lvl4pPr>
            <a:lvl5pPr marL="0" indent="0" algn="l" defTabSz="914400" rtl="0" eaLnBrk="1" latinLnBrk="0" hangingPunct="1">
              <a:spcBef>
                <a:spcPts val="0"/>
              </a:spcBef>
              <a:spcAft>
                <a:spcPts val="0"/>
              </a:spcAft>
              <a:buFont typeface="Arial" pitchFamily="34" charset="0"/>
              <a:buNone/>
              <a:defRPr sz="1600" b="1" kern="1200">
                <a:solidFill>
                  <a:schemeClr val="tx1"/>
                </a:solidFill>
                <a:latin typeface="+mn-lt"/>
                <a:ea typeface="+mn-ea"/>
                <a:cs typeface="+mn-cs"/>
              </a:defRPr>
            </a:lvl5pPr>
            <a:lvl6pPr marL="0" indent="0" algn="l" defTabSz="914400" rtl="0" eaLnBrk="1" latinLnBrk="0" hangingPunct="1">
              <a:spcBef>
                <a:spcPts val="0"/>
              </a:spcBef>
              <a:spcAft>
                <a:spcPts val="0"/>
              </a:spcAft>
              <a:buFont typeface="Arial" pitchFamily="34" charset="0"/>
              <a:buNone/>
              <a:defRPr sz="1600" b="1" kern="1200" baseline="0">
                <a:solidFill>
                  <a:schemeClr val="tx1"/>
                </a:solidFill>
                <a:latin typeface="+mn-lt"/>
                <a:ea typeface="+mn-ea"/>
                <a:cs typeface="+mn-cs"/>
              </a:defRPr>
            </a:lvl6pPr>
            <a:lvl7pPr marL="0" indent="0" algn="l" defTabSz="914400" rtl="0" eaLnBrk="1" latinLnBrk="0" hangingPunct="1">
              <a:spcBef>
                <a:spcPts val="0"/>
              </a:spcBef>
              <a:spcAft>
                <a:spcPts val="0"/>
              </a:spcAft>
              <a:buFont typeface="Arial" pitchFamily="34" charset="0"/>
              <a:buNone/>
              <a:defRPr sz="1600" b="1" kern="1200" baseline="0">
                <a:solidFill>
                  <a:schemeClr val="tx1"/>
                </a:solidFill>
                <a:latin typeface="+mn-lt"/>
                <a:ea typeface="+mn-ea"/>
                <a:cs typeface="+mn-cs"/>
              </a:defRPr>
            </a:lvl7pPr>
            <a:lvl8pPr marL="0" indent="0" algn="l" defTabSz="914400" rtl="0" eaLnBrk="1" latinLnBrk="0" hangingPunct="1">
              <a:spcBef>
                <a:spcPts val="0"/>
              </a:spcBef>
              <a:spcAft>
                <a:spcPts val="0"/>
              </a:spcAft>
              <a:buFont typeface="Arial" pitchFamily="34" charset="0"/>
              <a:buNone/>
              <a:defRPr sz="1600" b="1" kern="1200" baseline="0">
                <a:solidFill>
                  <a:schemeClr val="tx1"/>
                </a:solidFill>
                <a:latin typeface="+mn-lt"/>
                <a:ea typeface="+mn-ea"/>
                <a:cs typeface="+mn-cs"/>
              </a:defRPr>
            </a:lvl8pPr>
            <a:lvl9pPr marL="0" indent="0" algn="l" defTabSz="914400" rtl="0" eaLnBrk="1" latinLnBrk="0" hangingPunct="1">
              <a:spcBef>
                <a:spcPts val="0"/>
              </a:spcBef>
              <a:spcAft>
                <a:spcPts val="0"/>
              </a:spcAft>
              <a:buFont typeface="Arial" pitchFamily="34" charset="0"/>
              <a:buNone/>
              <a:defRPr sz="1600" b="1" kern="1200" baseline="0">
                <a:solidFill>
                  <a:schemeClr val="tx1"/>
                </a:solidFill>
                <a:latin typeface="+mn-lt"/>
                <a:ea typeface="+mn-ea"/>
                <a:cs typeface="+mn-cs"/>
              </a:defRPr>
            </a:lvl9pPr>
          </a:lstStyle>
          <a:p>
            <a:r>
              <a:rPr lang="de-DE" dirty="0">
                <a:solidFill>
                  <a:srgbClr val="003366"/>
                </a:solidFill>
                <a:latin typeface="Arial" panose="020B0604020202020204" pitchFamily="34" charset="0"/>
                <a:cs typeface="Arial" panose="020B0604020202020204" pitchFamily="34" charset="0"/>
              </a:rPr>
              <a:t>Prof. Dr. Kerstin Schneider</a:t>
            </a:r>
          </a:p>
        </p:txBody>
      </p:sp>
      <p:cxnSp>
        <p:nvCxnSpPr>
          <p:cNvPr id="40" name="Gerade Verbindung 16"/>
          <p:cNvCxnSpPr/>
          <p:nvPr/>
        </p:nvCxnSpPr>
        <p:spPr bwMode="gray">
          <a:xfrm>
            <a:off x="519965" y="3932386"/>
            <a:ext cx="4140000" cy="0"/>
          </a:xfrm>
          <a:prstGeom prst="line">
            <a:avLst/>
          </a:prstGeom>
          <a:ln w="31750">
            <a:solidFill>
              <a:srgbClr val="95A844"/>
            </a:solidFill>
          </a:ln>
        </p:spPr>
        <p:style>
          <a:lnRef idx="1">
            <a:schemeClr val="accent1"/>
          </a:lnRef>
          <a:fillRef idx="0">
            <a:schemeClr val="accent1"/>
          </a:fillRef>
          <a:effectRef idx="0">
            <a:schemeClr val="accent1"/>
          </a:effectRef>
          <a:fontRef idx="minor">
            <a:schemeClr val="tx1"/>
          </a:fontRef>
        </p:style>
      </p:cxnSp>
      <p:sp>
        <p:nvSpPr>
          <p:cNvPr id="3" name="Foliennummernplatzhalter 2"/>
          <p:cNvSpPr>
            <a:spLocks noGrp="1"/>
          </p:cNvSpPr>
          <p:nvPr>
            <p:ph type="sldNum" sz="quarter" idx="12"/>
          </p:nvPr>
        </p:nvSpPr>
        <p:spPr/>
        <p:txBody>
          <a:bodyPr/>
          <a:lstStyle/>
          <a:p>
            <a:fld id="{7C4E3F5F-0227-435F-8610-B0DE4291B439}" type="slidenum">
              <a:rPr lang="de-DE" smtClean="0"/>
              <a:t>35</a:t>
            </a:fld>
            <a:endParaRPr lang="de-DE" dirty="0"/>
          </a:p>
        </p:txBody>
      </p:sp>
      <p:sp>
        <p:nvSpPr>
          <p:cNvPr id="12"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1272330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p:cNvSpPr txBox="1">
            <a:spLocks noChangeArrowheads="1"/>
          </p:cNvSpPr>
          <p:nvPr/>
        </p:nvSpPr>
        <p:spPr bwMode="auto">
          <a:xfrm>
            <a:off x="2676522" y="2303558"/>
            <a:ext cx="1118640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marL="0" marR="0" lvl="0" indent="0" algn="l" defTabSz="958850" rtl="0" eaLnBrk="1" fontAlgn="base" latinLnBrk="0" hangingPunct="1">
              <a:lnSpc>
                <a:spcPts val="3988"/>
              </a:lnSpc>
              <a:spcBef>
                <a:spcPct val="0"/>
              </a:spcBef>
              <a:spcAft>
                <a:spcPct val="0"/>
              </a:spcAft>
              <a:buClrTx/>
              <a:buSzTx/>
              <a:buFontTx/>
              <a:buNone/>
              <a:tabLst/>
              <a:defRPr/>
            </a:pPr>
            <a:r>
              <a:rPr kumimoji="0" lang="de-DE" sz="2800" b="0" i="0" u="none" strike="noStrike" kern="0" cap="none" spc="0" normalizeH="0" baseline="0" noProof="0" dirty="0">
                <a:ln>
                  <a:noFill/>
                </a:ln>
                <a:solidFill>
                  <a:srgbClr val="003366"/>
                </a:solidFill>
                <a:effectLst/>
                <a:uLnTx/>
                <a:uFillTx/>
                <a:latin typeface="Arial"/>
                <a:ea typeface="+mj-ea"/>
                <a:cs typeface="+mj-cs"/>
              </a:rPr>
              <a:t>Wie steht</a:t>
            </a:r>
            <a:r>
              <a:rPr kumimoji="0" lang="de-DE" sz="2800" b="0" i="0" u="none" strike="noStrike" kern="0" cap="none" spc="0" normalizeH="0" noProof="0" dirty="0">
                <a:ln>
                  <a:noFill/>
                </a:ln>
                <a:solidFill>
                  <a:srgbClr val="003366"/>
                </a:solidFill>
                <a:effectLst/>
                <a:uLnTx/>
                <a:uFillTx/>
                <a:latin typeface="Arial"/>
                <a:ea typeface="+mj-ea"/>
                <a:cs typeface="+mj-cs"/>
              </a:rPr>
              <a:t> es um die öffentlichen Finanzen?</a:t>
            </a:r>
          </a:p>
          <a:p>
            <a:pPr marL="0" marR="0" lvl="0" indent="0" algn="l" defTabSz="958850" rtl="0" eaLnBrk="1" fontAlgn="base" latinLnBrk="0" hangingPunct="1">
              <a:lnSpc>
                <a:spcPts val="3988"/>
              </a:lnSpc>
              <a:spcBef>
                <a:spcPct val="0"/>
              </a:spcBef>
              <a:spcAft>
                <a:spcPct val="0"/>
              </a:spcAft>
              <a:buClrTx/>
              <a:buSzTx/>
              <a:buFontTx/>
              <a:buNone/>
              <a:tabLst/>
              <a:defRPr/>
            </a:pPr>
            <a:r>
              <a:rPr lang="de-DE" b="0" kern="0" baseline="0" dirty="0">
                <a:solidFill>
                  <a:srgbClr val="003366"/>
                </a:solidFill>
                <a:latin typeface="Arial"/>
              </a:rPr>
              <a:t>…und die Schuldenbremse?</a:t>
            </a:r>
            <a:endParaRPr kumimoji="0" lang="de-DE" sz="2800" b="0" i="0" u="none" strike="noStrike" kern="0" cap="none" spc="0" normalizeH="0" baseline="0" noProof="0" dirty="0">
              <a:ln>
                <a:noFill/>
              </a:ln>
              <a:solidFill>
                <a:srgbClr val="003366"/>
              </a:solidFill>
              <a:effectLst/>
              <a:uLnTx/>
              <a:uFillTx/>
              <a:latin typeface="Arial"/>
              <a:ea typeface="+mj-ea"/>
              <a:cs typeface="+mj-cs"/>
            </a:endParaRPr>
          </a:p>
        </p:txBody>
      </p:sp>
      <p:sp>
        <p:nvSpPr>
          <p:cNvPr id="7" name="AutoShape 2"/>
          <p:cNvSpPr>
            <a:spLocks noChangeArrowheads="1"/>
          </p:cNvSpPr>
          <p:nvPr/>
        </p:nvSpPr>
        <p:spPr bwMode="auto">
          <a:xfrm>
            <a:off x="768296" y="94913"/>
            <a:ext cx="2374026" cy="484909"/>
          </a:xfrm>
          <a:prstGeom prst="homePlate">
            <a:avLst>
              <a:gd name="adj" fmla="val 28961"/>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8" name="AutoShape 3"/>
          <p:cNvSpPr>
            <a:spLocks noChangeArrowheads="1"/>
          </p:cNvSpPr>
          <p:nvPr/>
        </p:nvSpPr>
        <p:spPr bwMode="auto">
          <a:xfrm>
            <a:off x="5344258" y="97112"/>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9"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13" name="AutoShape 3"/>
          <p:cNvSpPr>
            <a:spLocks noChangeArrowheads="1"/>
          </p:cNvSpPr>
          <p:nvPr/>
        </p:nvSpPr>
        <p:spPr bwMode="auto">
          <a:xfrm>
            <a:off x="3059391" y="94913"/>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sp>
        <p:nvSpPr>
          <p:cNvPr id="3" name="Foliennummernplatzhalter 2"/>
          <p:cNvSpPr>
            <a:spLocks noGrp="1"/>
          </p:cNvSpPr>
          <p:nvPr>
            <p:ph type="sldNum" sz="quarter" idx="12"/>
          </p:nvPr>
        </p:nvSpPr>
        <p:spPr/>
        <p:txBody>
          <a:bodyPr/>
          <a:lstStyle/>
          <a:p>
            <a:fld id="{7C4E3F5F-0227-435F-8610-B0DE4291B439}" type="slidenum">
              <a:rPr lang="de-DE" smtClean="0"/>
              <a:t>4</a:t>
            </a:fld>
            <a:endParaRPr lang="de-DE" dirty="0"/>
          </a:p>
        </p:txBody>
      </p:sp>
      <p:sp>
        <p:nvSpPr>
          <p:cNvPr id="10"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436978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1"/>
          <p:cNvSpPr txBox="1">
            <a:spLocks noChangeArrowheads="1"/>
          </p:cNvSpPr>
          <p:nvPr/>
        </p:nvSpPr>
        <p:spPr bwMode="auto">
          <a:xfrm>
            <a:off x="1064288" y="863682"/>
            <a:ext cx="10289512" cy="319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marL="0" marR="0" lvl="0" indent="0" algn="l" defTabSz="958850" rtl="0" eaLnBrk="1" fontAlgn="base" latinLnBrk="0" hangingPunct="1">
              <a:lnSpc>
                <a:spcPts val="3988"/>
              </a:lnSpc>
              <a:spcBef>
                <a:spcPct val="0"/>
              </a:spcBef>
              <a:spcAft>
                <a:spcPct val="0"/>
              </a:spcAft>
              <a:buClrTx/>
              <a:buSzTx/>
              <a:buFontTx/>
              <a:buNone/>
              <a:tabLst/>
              <a:defRPr/>
            </a:pPr>
            <a:r>
              <a:rPr kumimoji="0" lang="de-DE" sz="2800" b="0" i="0" u="none" strike="noStrike" kern="0" cap="none" spc="0" normalizeH="0" baseline="0" noProof="0" dirty="0">
                <a:ln>
                  <a:noFill/>
                </a:ln>
                <a:solidFill>
                  <a:srgbClr val="003366"/>
                </a:solidFill>
                <a:effectLst/>
                <a:uLnTx/>
                <a:uFillTx/>
                <a:latin typeface="Arial"/>
                <a:ea typeface="+mj-ea"/>
                <a:cs typeface="+mj-cs"/>
              </a:rPr>
              <a:t>Bund</a:t>
            </a:r>
            <a:r>
              <a:rPr kumimoji="0" lang="de-DE" sz="2800" b="0" i="0" u="none" strike="noStrike" kern="0" cap="none" spc="0" normalizeH="0" noProof="0" dirty="0">
                <a:ln>
                  <a:noFill/>
                </a:ln>
                <a:solidFill>
                  <a:srgbClr val="003366"/>
                </a:solidFill>
                <a:effectLst/>
                <a:uLnTx/>
                <a:uFillTx/>
                <a:latin typeface="Arial"/>
                <a:ea typeface="+mj-ea"/>
                <a:cs typeface="+mj-cs"/>
              </a:rPr>
              <a:t> erzielt 2018 fünften Milliarden Überschuss in Folge</a:t>
            </a:r>
            <a:endParaRPr lang="de-DE" sz="1200" b="0" kern="0" baseline="0" dirty="0">
              <a:solidFill>
                <a:srgbClr val="003366"/>
              </a:solidFill>
              <a:latin typeface="Arial"/>
            </a:endParaRPr>
          </a:p>
          <a:p>
            <a:pPr marL="285750" lvl="0" indent="-285750">
              <a:buFont typeface="Wingdings" panose="05000000000000000000" pitchFamily="2" charset="2"/>
              <a:buChar char="Ø"/>
              <a:defRPr/>
            </a:pPr>
            <a:r>
              <a:rPr lang="de-DE" sz="1700" b="0" kern="0" dirty="0">
                <a:solidFill>
                  <a:srgbClr val="003366"/>
                </a:solidFill>
                <a:latin typeface="Arial"/>
              </a:rPr>
              <a:t>11,2 Milliarden Euro Überschuss in 2018</a:t>
            </a:r>
          </a:p>
          <a:p>
            <a:pPr marL="285750" marR="0" lvl="0" indent="-285750" algn="l" defTabSz="958850" rtl="0" eaLnBrk="1" fontAlgn="base" latinLnBrk="0" hangingPunct="1">
              <a:lnSpc>
                <a:spcPts val="3988"/>
              </a:lnSpc>
              <a:spcBef>
                <a:spcPct val="0"/>
              </a:spcBef>
              <a:spcAft>
                <a:spcPct val="0"/>
              </a:spcAft>
              <a:buClrTx/>
              <a:buSzTx/>
              <a:buFont typeface="Wingdings" panose="05000000000000000000" pitchFamily="2" charset="2"/>
              <a:buChar char="Ø"/>
              <a:tabLst/>
              <a:defRPr/>
            </a:pPr>
            <a:r>
              <a:rPr kumimoji="0" lang="de-DE" sz="1700" b="0" i="0" u="none" strike="noStrike" kern="0" cap="none" spc="0" normalizeH="0" noProof="0" dirty="0">
                <a:ln>
                  <a:noFill/>
                </a:ln>
                <a:solidFill>
                  <a:srgbClr val="003366"/>
                </a:solidFill>
                <a:effectLst/>
                <a:uLnTx/>
                <a:uFillTx/>
                <a:latin typeface="Arial"/>
              </a:rPr>
              <a:t>Zugleich stieg die Nachhaltigkeitsrücklage im letzten Jahr von 33,4 Mrd. Euro auf 38,2 Mrd. Euro an.</a:t>
            </a:r>
          </a:p>
          <a:p>
            <a:pPr marL="285750" marR="0" lvl="0" indent="-285750" algn="l" defTabSz="958850" rtl="0" eaLnBrk="1" fontAlgn="base" latinLnBrk="0" hangingPunct="1">
              <a:lnSpc>
                <a:spcPts val="3988"/>
              </a:lnSpc>
              <a:spcBef>
                <a:spcPct val="0"/>
              </a:spcBef>
              <a:spcAft>
                <a:spcPct val="0"/>
              </a:spcAft>
              <a:buClrTx/>
              <a:buSzTx/>
              <a:buFont typeface="Wingdings" panose="05000000000000000000" pitchFamily="2" charset="2"/>
              <a:buChar char="Ø"/>
              <a:tabLst/>
              <a:defRPr/>
            </a:pPr>
            <a:r>
              <a:rPr lang="de-DE" sz="1700" b="0" kern="0" baseline="0" dirty="0">
                <a:solidFill>
                  <a:srgbClr val="003366"/>
                </a:solidFill>
                <a:latin typeface="Arial"/>
              </a:rPr>
              <a:t>Die Flüchtlingsrücklage umfasst 35 Milliarden Euro. Eine </a:t>
            </a:r>
            <a:r>
              <a:rPr lang="de-DE" sz="1700" b="0" kern="0" dirty="0">
                <a:solidFill>
                  <a:srgbClr val="003366"/>
                </a:solidFill>
                <a:latin typeface="Arial"/>
              </a:rPr>
              <a:t>für 2018 </a:t>
            </a:r>
            <a:r>
              <a:rPr lang="de-DE" sz="1700" b="0" kern="0" baseline="0" dirty="0">
                <a:solidFill>
                  <a:srgbClr val="003366"/>
                </a:solidFill>
                <a:latin typeface="Arial"/>
              </a:rPr>
              <a:t>eingeplante </a:t>
            </a:r>
            <a:r>
              <a:rPr lang="de-DE" sz="1700" b="0" kern="0" dirty="0">
                <a:solidFill>
                  <a:srgbClr val="003366"/>
                </a:solidFill>
                <a:latin typeface="Arial"/>
              </a:rPr>
              <a:t>Entnahme </a:t>
            </a:r>
            <a:r>
              <a:rPr lang="de-DE" sz="1700" b="0" kern="0" dirty="0" err="1">
                <a:solidFill>
                  <a:srgbClr val="003366"/>
                </a:solidFill>
                <a:latin typeface="Arial"/>
              </a:rPr>
              <a:t>i.H.v</a:t>
            </a:r>
            <a:r>
              <a:rPr lang="de-DE" sz="1700" b="0" kern="0" dirty="0">
                <a:solidFill>
                  <a:srgbClr val="003366"/>
                </a:solidFill>
                <a:latin typeface="Arial"/>
              </a:rPr>
              <a:t>. 1,6 Milliarden Euro wurde nicht benötigt.</a:t>
            </a:r>
          </a:p>
          <a:p>
            <a:pPr marL="285750" marR="0" lvl="0" indent="-285750" algn="l" defTabSz="958850" rtl="0" eaLnBrk="1" fontAlgn="base" latinLnBrk="0" hangingPunct="1">
              <a:lnSpc>
                <a:spcPts val="3988"/>
              </a:lnSpc>
              <a:spcBef>
                <a:spcPct val="0"/>
              </a:spcBef>
              <a:spcAft>
                <a:spcPct val="0"/>
              </a:spcAft>
              <a:buClrTx/>
              <a:buSzTx/>
              <a:buFont typeface="Wingdings" panose="05000000000000000000" pitchFamily="2" charset="2"/>
              <a:buChar char="Ø"/>
              <a:tabLst/>
              <a:defRPr/>
            </a:pPr>
            <a:r>
              <a:rPr lang="de-DE" sz="1700" b="0" kern="0" dirty="0">
                <a:solidFill>
                  <a:srgbClr val="003366"/>
                </a:solidFill>
                <a:latin typeface="Arial"/>
              </a:rPr>
              <a:t>Aber Steueraufkommen steigt weniger stark als noch im Herbst 2018 erwartet</a:t>
            </a:r>
          </a:p>
          <a:p>
            <a:pPr marL="0" marR="0" lvl="0" indent="0" algn="ctr" defTabSz="958850" rtl="0" eaLnBrk="1" fontAlgn="base" latinLnBrk="0" hangingPunct="1">
              <a:lnSpc>
                <a:spcPct val="200000"/>
              </a:lnSpc>
              <a:spcBef>
                <a:spcPct val="0"/>
              </a:spcBef>
              <a:spcAft>
                <a:spcPct val="0"/>
              </a:spcAft>
              <a:buClrTx/>
              <a:buSzTx/>
              <a:buFontTx/>
              <a:buNone/>
              <a:tabLst/>
              <a:defRPr/>
            </a:pPr>
            <a:endParaRPr lang="de-DE" sz="1300" b="0" kern="0" dirty="0">
              <a:solidFill>
                <a:srgbClr val="003366"/>
              </a:solidFill>
              <a:latin typeface="Segoe Print" panose="02000600000000000000" pitchFamily="2" charset="0"/>
            </a:endParaRPr>
          </a:p>
          <a:p>
            <a:pPr marL="0" marR="0" lvl="0" indent="0" algn="ctr" defTabSz="958850" rtl="0" eaLnBrk="1" fontAlgn="base" latinLnBrk="0" hangingPunct="1">
              <a:lnSpc>
                <a:spcPct val="200000"/>
              </a:lnSpc>
              <a:spcBef>
                <a:spcPct val="0"/>
              </a:spcBef>
              <a:spcAft>
                <a:spcPct val="0"/>
              </a:spcAft>
              <a:buClrTx/>
              <a:buSzTx/>
              <a:buFontTx/>
              <a:buNone/>
              <a:tabLst/>
              <a:defRPr/>
            </a:pPr>
            <a:r>
              <a:rPr lang="de-DE" sz="1400" kern="0" dirty="0">
                <a:solidFill>
                  <a:srgbClr val="003366"/>
                </a:solidFill>
                <a:latin typeface="Segoe Print" panose="02000600000000000000" pitchFamily="2" charset="0"/>
              </a:rPr>
              <a:t>,,Wir müssen jetzt auf die Ausgabenbremse treten.‘‘ </a:t>
            </a:r>
            <a:r>
              <a:rPr lang="de-DE" sz="900" kern="0" dirty="0">
                <a:solidFill>
                  <a:srgbClr val="003366"/>
                </a:solidFill>
                <a:latin typeface="Arial" panose="020B0604020202020204" pitchFamily="34" charset="0"/>
                <a:cs typeface="Arial" panose="020B0604020202020204" pitchFamily="34" charset="0"/>
              </a:rPr>
              <a:t>Eckhardt Rehberg</a:t>
            </a:r>
          </a:p>
          <a:p>
            <a:pPr algn="ctr">
              <a:lnSpc>
                <a:spcPct val="200000"/>
              </a:lnSpc>
              <a:defRPr/>
            </a:pPr>
            <a:r>
              <a:rPr lang="de-DE" sz="1400" kern="0" dirty="0">
                <a:solidFill>
                  <a:srgbClr val="003366"/>
                </a:solidFill>
                <a:latin typeface="Segoe Print" panose="02000600000000000000" pitchFamily="2" charset="0"/>
              </a:rPr>
              <a:t>,,Für den Bundesfinanzminister gibt es keine Ausreden mehr.‘‘ </a:t>
            </a:r>
            <a:r>
              <a:rPr lang="de-DE" sz="900" kern="0" dirty="0">
                <a:solidFill>
                  <a:srgbClr val="003366"/>
                </a:solidFill>
                <a:latin typeface="Arial" panose="020B0604020202020204" pitchFamily="34" charset="0"/>
                <a:cs typeface="Arial" panose="020B0604020202020204" pitchFamily="34" charset="0"/>
              </a:rPr>
              <a:t>Reiner Holznagel</a:t>
            </a:r>
            <a:endParaRPr lang="de-DE" sz="1050" kern="0" dirty="0">
              <a:solidFill>
                <a:srgbClr val="003366"/>
              </a:solidFill>
              <a:latin typeface="Arial" panose="020B0604020202020204" pitchFamily="34" charset="0"/>
              <a:cs typeface="Arial" panose="020B0604020202020204" pitchFamily="34" charset="0"/>
            </a:endParaRPr>
          </a:p>
          <a:p>
            <a:pPr marL="0" marR="0" lvl="0" indent="0" algn="ctr" defTabSz="958850" rtl="0" eaLnBrk="1" fontAlgn="base" latinLnBrk="0" hangingPunct="1">
              <a:lnSpc>
                <a:spcPct val="200000"/>
              </a:lnSpc>
              <a:spcBef>
                <a:spcPct val="0"/>
              </a:spcBef>
              <a:spcAft>
                <a:spcPct val="0"/>
              </a:spcAft>
              <a:buClrTx/>
              <a:buSzTx/>
              <a:buFontTx/>
              <a:buNone/>
              <a:tabLst/>
              <a:defRPr/>
            </a:pPr>
            <a:r>
              <a:rPr lang="de-DE" sz="1400" kern="0" dirty="0">
                <a:solidFill>
                  <a:srgbClr val="003366"/>
                </a:solidFill>
                <a:latin typeface="Segoe Print" panose="02000600000000000000" pitchFamily="2" charset="0"/>
              </a:rPr>
              <a:t>,,Die zukünftigen Lasten der jungen Generation dürfen nicht noch weiter steigen.‘‘ </a:t>
            </a:r>
            <a:r>
              <a:rPr lang="de-DE" sz="900" kern="0" dirty="0">
                <a:solidFill>
                  <a:srgbClr val="003366"/>
                </a:solidFill>
                <a:latin typeface="Arial" panose="020B0604020202020204" pitchFamily="34" charset="0"/>
                <a:cs typeface="Arial" panose="020B0604020202020204" pitchFamily="34" charset="0"/>
              </a:rPr>
              <a:t>Friedrich</a:t>
            </a:r>
            <a:r>
              <a:rPr kumimoji="0" lang="de-DE" sz="1050" i="0" u="none" strike="noStrike" kern="0" cap="none" spc="0" normalizeH="0" noProof="0" dirty="0">
                <a:ln>
                  <a:noFill/>
                </a:ln>
                <a:solidFill>
                  <a:srgbClr val="003366"/>
                </a:solidFill>
                <a:effectLst/>
                <a:uLnTx/>
                <a:uFillTx/>
                <a:latin typeface="Arial"/>
              </a:rPr>
              <a:t> </a:t>
            </a:r>
            <a:r>
              <a:rPr lang="de-DE" sz="900" kern="0" dirty="0">
                <a:solidFill>
                  <a:srgbClr val="003366"/>
                </a:solidFill>
                <a:latin typeface="Arial" panose="020B0604020202020204" pitchFamily="34" charset="0"/>
                <a:cs typeface="Arial" panose="020B0604020202020204" pitchFamily="34" charset="0"/>
              </a:rPr>
              <a:t>Merz</a:t>
            </a:r>
          </a:p>
          <a:p>
            <a:pPr marL="0" marR="0" lvl="0" indent="0" algn="ctr" defTabSz="958850" rtl="0" eaLnBrk="1" fontAlgn="base" latinLnBrk="0" hangingPunct="1">
              <a:lnSpc>
                <a:spcPct val="200000"/>
              </a:lnSpc>
              <a:spcBef>
                <a:spcPct val="0"/>
              </a:spcBef>
              <a:spcAft>
                <a:spcPct val="0"/>
              </a:spcAft>
              <a:buClrTx/>
              <a:buSzTx/>
              <a:buFontTx/>
              <a:buNone/>
              <a:tabLst/>
              <a:defRPr/>
            </a:pPr>
            <a:r>
              <a:rPr lang="de-DE" sz="1400" kern="0" dirty="0">
                <a:solidFill>
                  <a:srgbClr val="003366"/>
                </a:solidFill>
                <a:latin typeface="Segoe Print" panose="02000600000000000000" pitchFamily="2" charset="0"/>
              </a:rPr>
              <a:t>,,Eine auf rund 60 Prozent geschrumpfte Staatsverschuldung macht das Land krisenfester.‘‘ </a:t>
            </a:r>
            <a:r>
              <a:rPr lang="de-DE" sz="900" kern="0" dirty="0">
                <a:solidFill>
                  <a:srgbClr val="003366"/>
                </a:solidFill>
                <a:latin typeface="Arial" panose="020B0604020202020204" pitchFamily="34" charset="0"/>
                <a:cs typeface="Arial" panose="020B0604020202020204" pitchFamily="34" charset="0"/>
              </a:rPr>
              <a:t>Clemens </a:t>
            </a:r>
            <a:r>
              <a:rPr lang="de-DE" sz="900" kern="0" dirty="0" err="1">
                <a:solidFill>
                  <a:srgbClr val="003366"/>
                </a:solidFill>
                <a:latin typeface="Arial" panose="020B0604020202020204" pitchFamily="34" charset="0"/>
                <a:cs typeface="Arial" panose="020B0604020202020204" pitchFamily="34" charset="0"/>
              </a:rPr>
              <a:t>Fuest</a:t>
            </a:r>
            <a:endParaRPr lang="de-DE" sz="900" kern="0" dirty="0">
              <a:solidFill>
                <a:srgbClr val="003366"/>
              </a:solidFill>
              <a:latin typeface="Arial" panose="020B0604020202020204" pitchFamily="34" charset="0"/>
              <a:cs typeface="Arial" panose="020B0604020202020204" pitchFamily="34" charset="0"/>
            </a:endParaRPr>
          </a:p>
        </p:txBody>
      </p:sp>
      <p:pic>
        <p:nvPicPr>
          <p:cNvPr id="44"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p:cNvSpPr>
            <a:spLocks noChangeArrowheads="1"/>
          </p:cNvSpPr>
          <p:nvPr/>
        </p:nvSpPr>
        <p:spPr bwMode="auto">
          <a:xfrm>
            <a:off x="762068" y="97112"/>
            <a:ext cx="2374026" cy="484909"/>
          </a:xfrm>
          <a:prstGeom prst="homePlate">
            <a:avLst>
              <a:gd name="adj" fmla="val 28961"/>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8" name="AutoShape 3"/>
          <p:cNvSpPr>
            <a:spLocks noChangeArrowheads="1"/>
          </p:cNvSpPr>
          <p:nvPr/>
        </p:nvSpPr>
        <p:spPr bwMode="auto">
          <a:xfrm>
            <a:off x="5344258" y="97112"/>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9"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13" name="AutoShape 3"/>
          <p:cNvSpPr>
            <a:spLocks noChangeArrowheads="1"/>
          </p:cNvSpPr>
          <p:nvPr/>
        </p:nvSpPr>
        <p:spPr bwMode="auto">
          <a:xfrm>
            <a:off x="3059391" y="94913"/>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sp>
        <p:nvSpPr>
          <p:cNvPr id="12" name="Rechteck 11"/>
          <p:cNvSpPr/>
          <p:nvPr/>
        </p:nvSpPr>
        <p:spPr>
          <a:xfrm>
            <a:off x="902869" y="6198057"/>
            <a:ext cx="11748669" cy="461665"/>
          </a:xfrm>
          <a:prstGeom prst="rect">
            <a:avLst/>
          </a:prstGeom>
        </p:spPr>
        <p:txBody>
          <a:bodyPr wrap="square">
            <a:spAutoFit/>
          </a:bodyPr>
          <a:lstStyle/>
          <a:p>
            <a:r>
              <a:rPr lang="de-DE" sz="1200" dirty="0"/>
              <a:t>Quelle: </a:t>
            </a:r>
            <a:r>
              <a:rPr lang="de-DE" sz="1200" dirty="0" err="1"/>
              <a:t>o.V</a:t>
            </a:r>
            <a:r>
              <a:rPr lang="de-DE" sz="1200" dirty="0"/>
              <a:t>.: Bund erzielt 11,2 Milliarden Euro Überschuss. In: FAZ (2019), Nr.10/2 S.1,19 ; </a:t>
            </a:r>
            <a:r>
              <a:rPr lang="de-DE" sz="1200" dirty="0">
                <a:cs typeface="Arial" panose="020B0604020202020204" pitchFamily="34" charset="0"/>
              </a:rPr>
              <a:t>Bundesministerium der Finanzen, Monatsbericht des BMF, 4/2019.</a:t>
            </a:r>
            <a:endParaRPr lang="de-DE" sz="1200" dirty="0"/>
          </a:p>
          <a:p>
            <a:endParaRPr lang="de-DE" sz="1200" dirty="0"/>
          </a:p>
        </p:txBody>
      </p:sp>
      <p:sp>
        <p:nvSpPr>
          <p:cNvPr id="3" name="Foliennummernplatzhalter 2"/>
          <p:cNvSpPr>
            <a:spLocks noGrp="1"/>
          </p:cNvSpPr>
          <p:nvPr>
            <p:ph type="sldNum" sz="quarter" idx="12"/>
          </p:nvPr>
        </p:nvSpPr>
        <p:spPr/>
        <p:txBody>
          <a:bodyPr/>
          <a:lstStyle/>
          <a:p>
            <a:fld id="{7C4E3F5F-0227-435F-8610-B0DE4291B439}" type="slidenum">
              <a:rPr lang="de-DE" smtClean="0"/>
              <a:t>5</a:t>
            </a:fld>
            <a:endParaRPr lang="de-DE" dirty="0"/>
          </a:p>
        </p:txBody>
      </p:sp>
      <p:sp>
        <p:nvSpPr>
          <p:cNvPr id="11"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1149686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p:cNvSpPr txBox="1">
            <a:spLocks noChangeArrowheads="1"/>
          </p:cNvSpPr>
          <p:nvPr/>
        </p:nvSpPr>
        <p:spPr bwMode="auto">
          <a:xfrm>
            <a:off x="334851" y="905339"/>
            <a:ext cx="11721763" cy="63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marL="0" marR="0" lvl="0" indent="0" defTabSz="958850" rtl="0" eaLnBrk="1" fontAlgn="base" latinLnBrk="0" hangingPunct="1">
              <a:lnSpc>
                <a:spcPts val="3988"/>
              </a:lnSpc>
              <a:spcBef>
                <a:spcPct val="0"/>
              </a:spcBef>
              <a:spcAft>
                <a:spcPct val="0"/>
              </a:spcAft>
              <a:buClrTx/>
              <a:buSzTx/>
              <a:buFontTx/>
              <a:buNone/>
              <a:tabLst/>
              <a:defRPr/>
            </a:pPr>
            <a:r>
              <a:rPr kumimoji="0" lang="de-DE" sz="2800" b="0" i="0" u="none" strike="noStrike" kern="0" cap="none" spc="0" normalizeH="0" baseline="0" noProof="0" dirty="0">
                <a:ln>
                  <a:noFill/>
                </a:ln>
                <a:solidFill>
                  <a:srgbClr val="003366"/>
                </a:solidFill>
                <a:effectLst/>
                <a:uLnTx/>
                <a:uFillTx/>
                <a:latin typeface="Arial"/>
                <a:ea typeface="+mj-ea"/>
                <a:cs typeface="+mj-cs"/>
              </a:rPr>
              <a:t>Wesentliche</a:t>
            </a:r>
            <a:r>
              <a:rPr kumimoji="0" lang="de-DE" sz="2800" b="0" i="0" u="none" strike="noStrike" kern="0" cap="none" spc="0" normalizeH="0" noProof="0" dirty="0">
                <a:ln>
                  <a:noFill/>
                </a:ln>
                <a:solidFill>
                  <a:srgbClr val="003366"/>
                </a:solidFill>
                <a:effectLst/>
                <a:uLnTx/>
                <a:uFillTx/>
                <a:latin typeface="Arial"/>
                <a:ea typeface="+mj-ea"/>
                <a:cs typeface="+mj-cs"/>
              </a:rPr>
              <a:t> </a:t>
            </a:r>
            <a:r>
              <a:rPr kumimoji="0" lang="de-DE" sz="2800" b="0" i="0" u="none" strike="noStrike" kern="0" cap="none" spc="0" normalizeH="0" baseline="0" noProof="0" dirty="0">
                <a:ln>
                  <a:noFill/>
                </a:ln>
                <a:solidFill>
                  <a:srgbClr val="003366"/>
                </a:solidFill>
                <a:effectLst/>
                <a:uLnTx/>
                <a:uFillTx/>
                <a:latin typeface="Arial"/>
                <a:ea typeface="+mj-ea"/>
                <a:cs typeface="+mj-cs"/>
              </a:rPr>
              <a:t>Steuerquellen von Bund,</a:t>
            </a:r>
            <a:r>
              <a:rPr kumimoji="0" lang="de-DE" sz="2800" b="0" i="0" u="none" strike="noStrike" kern="0" cap="none" spc="0" normalizeH="0" noProof="0" dirty="0">
                <a:ln>
                  <a:noFill/>
                </a:ln>
                <a:solidFill>
                  <a:srgbClr val="003366"/>
                </a:solidFill>
                <a:effectLst/>
                <a:uLnTx/>
                <a:uFillTx/>
                <a:latin typeface="Arial"/>
                <a:ea typeface="+mj-ea"/>
                <a:cs typeface="+mj-cs"/>
              </a:rPr>
              <a:t> Ländern und Gemeinden in 2018</a:t>
            </a:r>
            <a:endParaRPr kumimoji="0" lang="de-DE" sz="2800" b="0" i="0" u="none" strike="noStrike" kern="0" cap="none" spc="0" normalizeH="0" baseline="0" noProof="0" dirty="0">
              <a:ln>
                <a:noFill/>
              </a:ln>
              <a:solidFill>
                <a:srgbClr val="003366"/>
              </a:solidFill>
              <a:effectLst/>
              <a:uLnTx/>
              <a:uFillTx/>
              <a:latin typeface="Arial"/>
              <a:ea typeface="+mj-ea"/>
              <a:cs typeface="+mj-cs"/>
            </a:endParaRPr>
          </a:p>
        </p:txBody>
      </p:sp>
      <p:sp>
        <p:nvSpPr>
          <p:cNvPr id="7" name="AutoShape 2"/>
          <p:cNvSpPr>
            <a:spLocks noChangeArrowheads="1"/>
          </p:cNvSpPr>
          <p:nvPr/>
        </p:nvSpPr>
        <p:spPr bwMode="auto">
          <a:xfrm>
            <a:off x="762068" y="97112"/>
            <a:ext cx="2374026" cy="484909"/>
          </a:xfrm>
          <a:prstGeom prst="homePlate">
            <a:avLst>
              <a:gd name="adj" fmla="val 28961"/>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8" name="AutoShape 3"/>
          <p:cNvSpPr>
            <a:spLocks noChangeArrowheads="1"/>
          </p:cNvSpPr>
          <p:nvPr/>
        </p:nvSpPr>
        <p:spPr bwMode="auto">
          <a:xfrm>
            <a:off x="5344258" y="97112"/>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9"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13" name="AutoShape 3"/>
          <p:cNvSpPr>
            <a:spLocks noChangeArrowheads="1"/>
          </p:cNvSpPr>
          <p:nvPr/>
        </p:nvSpPr>
        <p:spPr bwMode="auto">
          <a:xfrm>
            <a:off x="3059391" y="94913"/>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graphicFrame>
        <p:nvGraphicFramePr>
          <p:cNvPr id="12" name="Diagramm 11"/>
          <p:cNvGraphicFramePr>
            <a:graphicFrameLocks/>
          </p:cNvGraphicFramePr>
          <p:nvPr>
            <p:extLst>
              <p:ext uri="{D42A27DB-BD31-4B8C-83A1-F6EECF244321}">
                <p14:modId xmlns:p14="http://schemas.microsoft.com/office/powerpoint/2010/main" val="3722146156"/>
              </p:ext>
            </p:extLst>
          </p:nvPr>
        </p:nvGraphicFramePr>
        <p:xfrm>
          <a:off x="524816" y="1665453"/>
          <a:ext cx="9657303" cy="4339421"/>
        </p:xfrm>
        <a:graphic>
          <a:graphicData uri="http://schemas.openxmlformats.org/drawingml/2006/chart">
            <c:chart xmlns:c="http://schemas.openxmlformats.org/drawingml/2006/chart" xmlns:r="http://schemas.openxmlformats.org/officeDocument/2006/relationships" r:id="rId4"/>
          </a:graphicData>
        </a:graphic>
      </p:graphicFrame>
      <p:sp>
        <p:nvSpPr>
          <p:cNvPr id="4" name="Foliennummernplatzhalter 3"/>
          <p:cNvSpPr>
            <a:spLocks noGrp="1"/>
          </p:cNvSpPr>
          <p:nvPr>
            <p:ph type="sldNum" sz="quarter" idx="12"/>
          </p:nvPr>
        </p:nvSpPr>
        <p:spPr/>
        <p:txBody>
          <a:bodyPr/>
          <a:lstStyle/>
          <a:p>
            <a:fld id="{7C4E3F5F-0227-435F-8610-B0DE4291B439}" type="slidenum">
              <a:rPr lang="de-DE" smtClean="0"/>
              <a:t>6</a:t>
            </a:fld>
            <a:endParaRPr lang="de-DE" dirty="0"/>
          </a:p>
        </p:txBody>
      </p:sp>
      <p:sp>
        <p:nvSpPr>
          <p:cNvPr id="3" name="Rechteck 2"/>
          <p:cNvSpPr/>
          <p:nvPr/>
        </p:nvSpPr>
        <p:spPr>
          <a:xfrm>
            <a:off x="4139479" y="2235767"/>
            <a:ext cx="5999699" cy="1077218"/>
          </a:xfrm>
          <a:prstGeom prst="rect">
            <a:avLst/>
          </a:prstGeom>
        </p:spPr>
        <p:txBody>
          <a:bodyPr wrap="square">
            <a:spAutoFit/>
          </a:bodyPr>
          <a:lstStyle/>
          <a:p>
            <a:pPr marL="252000" lvl="3"/>
            <a:r>
              <a:rPr lang="de-DE" sz="1600" dirty="0">
                <a:solidFill>
                  <a:srgbClr val="003366"/>
                </a:solidFill>
                <a:latin typeface="Arial" panose="020B0604020202020204" pitchFamily="34" charset="0"/>
                <a:cs typeface="Arial" panose="020B0604020202020204" pitchFamily="34" charset="0"/>
              </a:rPr>
              <a:t>Rund 90,6 % des Steueraufkommens ergeben sich aus der Mehrwertsteuer  sowie der Ertragsbesteuerung von natürlichen und juristischen Personen.</a:t>
            </a:r>
          </a:p>
          <a:p>
            <a:pPr marL="537750" lvl="3" indent="-285750">
              <a:buFont typeface="Wingdings" panose="05000000000000000000" pitchFamily="2" charset="2"/>
              <a:buChar char="Ø"/>
            </a:pPr>
            <a:endParaRPr lang="de-DE" sz="1600" dirty="0">
              <a:solidFill>
                <a:srgbClr val="003366"/>
              </a:solidFill>
              <a:latin typeface="Arial" panose="020B0604020202020204" pitchFamily="34" charset="0"/>
              <a:cs typeface="Arial" panose="020B0604020202020204" pitchFamily="34" charset="0"/>
            </a:endParaRPr>
          </a:p>
        </p:txBody>
      </p:sp>
      <p:sp>
        <p:nvSpPr>
          <p:cNvPr id="5" name="Pfeil nach unten 4"/>
          <p:cNvSpPr/>
          <p:nvPr/>
        </p:nvSpPr>
        <p:spPr>
          <a:xfrm>
            <a:off x="7705828" y="3916017"/>
            <a:ext cx="147987" cy="7643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feil nach unten 5"/>
          <p:cNvSpPr/>
          <p:nvPr/>
        </p:nvSpPr>
        <p:spPr>
          <a:xfrm>
            <a:off x="9134573" y="3817856"/>
            <a:ext cx="160256" cy="1036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
        <p:nvSpPr>
          <p:cNvPr id="2" name="Pfeil: nach unten 1">
            <a:extLst>
              <a:ext uri="{FF2B5EF4-FFF2-40B4-BE49-F238E27FC236}">
                <a16:creationId xmlns="" xmlns:a16="http://schemas.microsoft.com/office/drawing/2014/main" id="{F950B791-BE6B-41DD-B2E7-7511DBC07793}"/>
              </a:ext>
            </a:extLst>
          </p:cNvPr>
          <p:cNvSpPr/>
          <p:nvPr/>
        </p:nvSpPr>
        <p:spPr>
          <a:xfrm>
            <a:off x="6232077" y="3916017"/>
            <a:ext cx="99270" cy="812827"/>
          </a:xfrm>
          <a:prstGeom prst="downArrow">
            <a:avLst/>
          </a:prstGeom>
          <a:solidFill>
            <a:srgbClr val="95A8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360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 name="Picture 2" descr="Bildergebnis für schumpeter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p:cNvSpPr txBox="1">
            <a:spLocks noChangeArrowheads="1"/>
          </p:cNvSpPr>
          <p:nvPr/>
        </p:nvSpPr>
        <p:spPr bwMode="auto">
          <a:xfrm>
            <a:off x="870207" y="885460"/>
            <a:ext cx="11186407" cy="68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marL="0" marR="0" lvl="0" indent="0" algn="l" defTabSz="958850" rtl="0" eaLnBrk="1" fontAlgn="base" latinLnBrk="0" hangingPunct="1">
              <a:lnSpc>
                <a:spcPts val="3988"/>
              </a:lnSpc>
              <a:spcBef>
                <a:spcPct val="0"/>
              </a:spcBef>
              <a:spcAft>
                <a:spcPct val="0"/>
              </a:spcAft>
              <a:buClrTx/>
              <a:buSzTx/>
              <a:buFontTx/>
              <a:buNone/>
              <a:tabLst/>
              <a:defRPr/>
            </a:pPr>
            <a:r>
              <a:rPr lang="de-DE" b="0" kern="0" dirty="0">
                <a:solidFill>
                  <a:srgbClr val="003366"/>
                </a:solidFill>
                <a:latin typeface="Arial"/>
              </a:rPr>
              <a:t>Überblick über die Haushaltslage des </a:t>
            </a:r>
            <a:r>
              <a:rPr lang="de-DE" kern="0" dirty="0">
                <a:solidFill>
                  <a:srgbClr val="003366"/>
                </a:solidFill>
                <a:latin typeface="Arial"/>
              </a:rPr>
              <a:t>Bundes</a:t>
            </a:r>
            <a:r>
              <a:rPr lang="de-DE" b="0" kern="0" dirty="0">
                <a:solidFill>
                  <a:srgbClr val="003366"/>
                </a:solidFill>
                <a:latin typeface="Arial"/>
              </a:rPr>
              <a:t> </a:t>
            </a:r>
            <a:r>
              <a:rPr lang="de-DE" kern="0" dirty="0">
                <a:solidFill>
                  <a:srgbClr val="003366"/>
                </a:solidFill>
                <a:latin typeface="Arial"/>
              </a:rPr>
              <a:t>| </a:t>
            </a:r>
            <a:r>
              <a:rPr lang="de-DE" b="0" kern="0" dirty="0">
                <a:solidFill>
                  <a:srgbClr val="003366"/>
                </a:solidFill>
                <a:latin typeface="Arial"/>
              </a:rPr>
              <a:t>Finanzplan</a:t>
            </a:r>
          </a:p>
          <a:p>
            <a:pPr marL="0" marR="0" lvl="0" indent="0" algn="l" defTabSz="958850" rtl="0" eaLnBrk="1" fontAlgn="base" latinLnBrk="0" hangingPunct="1">
              <a:lnSpc>
                <a:spcPts val="3988"/>
              </a:lnSpc>
              <a:spcBef>
                <a:spcPct val="0"/>
              </a:spcBef>
              <a:spcAft>
                <a:spcPct val="0"/>
              </a:spcAft>
              <a:buClrTx/>
              <a:buSzTx/>
              <a:buFontTx/>
              <a:buNone/>
              <a:tabLst/>
              <a:defRPr/>
            </a:pPr>
            <a:r>
              <a:rPr lang="de-DE" kern="0" dirty="0">
                <a:solidFill>
                  <a:srgbClr val="003366"/>
                </a:solidFill>
                <a:latin typeface="Arial"/>
              </a:rPr>
              <a:t> </a:t>
            </a:r>
            <a:endParaRPr lang="de-DE" b="0" kern="0" dirty="0">
              <a:solidFill>
                <a:srgbClr val="003366"/>
              </a:solidFill>
              <a:latin typeface="Arial"/>
            </a:endParaRPr>
          </a:p>
        </p:txBody>
      </p:sp>
      <p:sp>
        <p:nvSpPr>
          <p:cNvPr id="13" name="Textplatzhalter 1"/>
          <p:cNvSpPr txBox="1">
            <a:spLocks/>
          </p:cNvSpPr>
          <p:nvPr>
            <p:custDataLst>
              <p:tags r:id="rId1"/>
            </p:custDataLst>
          </p:nvPr>
        </p:nvSpPr>
        <p:spPr bwMode="gray">
          <a:xfrm>
            <a:off x="7271774" y="1868557"/>
            <a:ext cx="4581698" cy="3383590"/>
          </a:xfrm>
          <a:prstGeom prst="rect">
            <a:avLst/>
          </a:prstGeom>
        </p:spPr>
        <p:txBody>
          <a:bodyPr vert="horz" lIns="0" tIns="0" rIns="0" bIns="0" rtlCol="0">
            <a:noAutofit/>
          </a:bodyPr>
          <a:lstStyle>
            <a:defPPr>
              <a:defRPr lang="de-DE"/>
            </a:defPPr>
            <a:lvl1pPr indent="0">
              <a:spcBef>
                <a:spcPts val="600"/>
              </a:spcBef>
              <a:spcAft>
                <a:spcPts val="300"/>
              </a:spcAft>
              <a:buFont typeface="Arial" pitchFamily="34" charset="0"/>
              <a:buNone/>
              <a:defRPr sz="1600" b="1">
                <a:solidFill>
                  <a:srgbClr val="444B52"/>
                </a:solidFill>
              </a:defRPr>
            </a:lvl1pPr>
            <a:lvl2pPr marL="0" lvl="1" indent="0">
              <a:spcBef>
                <a:spcPts val="300"/>
              </a:spcBef>
              <a:spcAft>
                <a:spcPts val="0"/>
              </a:spcAft>
              <a:buFont typeface="Arial" pitchFamily="34" charset="0"/>
              <a:buNone/>
              <a:defRPr sz="1600">
                <a:solidFill>
                  <a:srgbClr val="444B52"/>
                </a:solidFill>
              </a:defRPr>
            </a:lvl2pPr>
            <a:lvl3pPr marL="216000" lvl="2" indent="-180000">
              <a:spcBef>
                <a:spcPts val="300"/>
              </a:spcBef>
              <a:spcAft>
                <a:spcPts val="0"/>
              </a:spcAft>
              <a:buFont typeface="Arial" pitchFamily="34" charset="0"/>
              <a:buChar char="•"/>
              <a:defRPr sz="1600">
                <a:solidFill>
                  <a:srgbClr val="444B52"/>
                </a:solidFill>
              </a:defRPr>
            </a:lvl3pPr>
            <a:lvl4pPr marL="432000" lvl="3" indent="-180000">
              <a:spcBef>
                <a:spcPts val="0"/>
              </a:spcBef>
              <a:spcAft>
                <a:spcPts val="0"/>
              </a:spcAft>
              <a:buFont typeface="Arial" pitchFamily="34" charset="0"/>
              <a:buChar char="-"/>
              <a:defRPr sz="1600">
                <a:solidFill>
                  <a:srgbClr val="444B52"/>
                </a:solidFill>
              </a:defRPr>
            </a:lvl4pPr>
            <a:lvl5pPr marL="648000" lvl="4" indent="-180000">
              <a:spcBef>
                <a:spcPts val="0"/>
              </a:spcBef>
              <a:spcAft>
                <a:spcPts val="0"/>
              </a:spcAft>
              <a:buFont typeface="Arial" pitchFamily="34" charset="0"/>
              <a:buChar char="-"/>
              <a:defRPr sz="1600">
                <a:solidFill>
                  <a:srgbClr val="444B52"/>
                </a:solidFill>
              </a:defRPr>
            </a:lvl5pPr>
            <a:lvl6pPr marL="648000" lvl="5" indent="-180000">
              <a:spcBef>
                <a:spcPts val="0"/>
              </a:spcBef>
              <a:spcAft>
                <a:spcPts val="0"/>
              </a:spcAft>
              <a:buFont typeface="Arial" pitchFamily="34" charset="0"/>
              <a:buChar char="-"/>
              <a:defRPr sz="1600" baseline="0">
                <a:solidFill>
                  <a:srgbClr val="444B52"/>
                </a:solidFill>
              </a:defRPr>
            </a:lvl6pPr>
            <a:lvl7pPr marL="648000" lvl="6" indent="-180000">
              <a:spcBef>
                <a:spcPts val="0"/>
              </a:spcBef>
              <a:spcAft>
                <a:spcPts val="0"/>
              </a:spcAft>
              <a:buFont typeface="Arial" pitchFamily="34" charset="0"/>
              <a:buChar char="-"/>
              <a:defRPr sz="1600" baseline="0">
                <a:solidFill>
                  <a:srgbClr val="444B52"/>
                </a:solidFill>
              </a:defRPr>
            </a:lvl7pPr>
            <a:lvl8pPr marL="648000" lvl="7" indent="-180000">
              <a:spcBef>
                <a:spcPts val="0"/>
              </a:spcBef>
              <a:spcAft>
                <a:spcPts val="0"/>
              </a:spcAft>
              <a:buFont typeface="Arial" pitchFamily="34" charset="0"/>
              <a:buChar char="-"/>
              <a:defRPr sz="1600" baseline="0">
                <a:solidFill>
                  <a:srgbClr val="444B52"/>
                </a:solidFill>
              </a:defRPr>
            </a:lvl8pPr>
            <a:lvl9pPr marL="648000" lvl="8" indent="-180000">
              <a:spcBef>
                <a:spcPts val="0"/>
              </a:spcBef>
              <a:spcAft>
                <a:spcPts val="0"/>
              </a:spcAft>
              <a:buFont typeface="Arial" pitchFamily="34" charset="0"/>
              <a:buChar char="-"/>
              <a:defRPr sz="1600" baseline="0">
                <a:solidFill>
                  <a:srgbClr val="444B52"/>
                </a:solidFill>
              </a:defRPr>
            </a:lvl9pPr>
          </a:lstStyle>
          <a:p>
            <a:pPr lvl="3">
              <a:buFont typeface="Wingdings" panose="05000000000000000000" pitchFamily="2" charset="2"/>
              <a:buChar char="Ø"/>
            </a:pPr>
            <a:r>
              <a:rPr lang="de-DE" sz="1800" dirty="0">
                <a:solidFill>
                  <a:srgbClr val="003366"/>
                </a:solidFill>
                <a:latin typeface="Arial" panose="020B0604020202020204" pitchFamily="34" charset="0"/>
                <a:cs typeface="Arial" panose="020B0604020202020204" pitchFamily="34" charset="0"/>
              </a:rPr>
              <a:t> Auch im fünften Jahr erfolgt keine Nettokreditaufnahme! </a:t>
            </a:r>
          </a:p>
          <a:p>
            <a:pPr marL="252000" lvl="3" indent="0">
              <a:buNone/>
            </a:pPr>
            <a:endParaRPr lang="de-DE" sz="1800" dirty="0"/>
          </a:p>
          <a:p>
            <a:pPr lvl="3">
              <a:buFont typeface="Wingdings" panose="05000000000000000000" pitchFamily="2" charset="2"/>
              <a:buChar char="Ø"/>
            </a:pPr>
            <a:r>
              <a:rPr lang="de-DE" sz="1800" dirty="0">
                <a:solidFill>
                  <a:srgbClr val="003366"/>
                </a:solidFill>
                <a:latin typeface="Arial" panose="020B0604020202020204" pitchFamily="34" charset="0"/>
                <a:cs typeface="Arial" panose="020B0604020202020204" pitchFamily="34" charset="0"/>
              </a:rPr>
              <a:t> Die Zinsausgaben sind seit 2013 von 31,3 Mrd. Euro auf 17,5 Mrd. Euro (rd. 55%) gesunken.</a:t>
            </a:r>
          </a:p>
          <a:p>
            <a:pPr lvl="3">
              <a:buFont typeface="Wingdings" panose="05000000000000000000" pitchFamily="2" charset="2"/>
              <a:buChar char="Ø"/>
            </a:pPr>
            <a:endParaRPr lang="de-DE" sz="1800" dirty="0">
              <a:solidFill>
                <a:srgbClr val="003366"/>
              </a:solidFill>
              <a:latin typeface="Arial" panose="020B0604020202020204" pitchFamily="34" charset="0"/>
              <a:cs typeface="Arial" panose="020B0604020202020204" pitchFamily="34" charset="0"/>
            </a:endParaRPr>
          </a:p>
          <a:p>
            <a:pPr lvl="3">
              <a:buFont typeface="Wingdings" panose="05000000000000000000" pitchFamily="2" charset="2"/>
              <a:buChar char="Ø"/>
            </a:pPr>
            <a:r>
              <a:rPr lang="de-DE" sz="1800" dirty="0">
                <a:solidFill>
                  <a:srgbClr val="003366"/>
                </a:solidFill>
                <a:latin typeface="Arial" panose="020B0604020202020204" pitchFamily="34" charset="0"/>
                <a:cs typeface="Arial" panose="020B0604020202020204" pitchFamily="34" charset="0"/>
              </a:rPr>
              <a:t> 22% niedrigere Zinsausgaben in 2019 über dem entsprechenden Vorjahresniveau dämpfen den Anstieg der konsumtiven Ausgaben.</a:t>
            </a:r>
          </a:p>
          <a:p>
            <a:pPr marL="252000" lvl="3" indent="0">
              <a:buNone/>
            </a:pPr>
            <a:endParaRPr lang="de-DE" sz="1800" dirty="0">
              <a:solidFill>
                <a:srgbClr val="003366"/>
              </a:solidFill>
              <a:latin typeface="Arial" panose="020B0604020202020204" pitchFamily="34" charset="0"/>
              <a:cs typeface="Arial" panose="020B0604020202020204" pitchFamily="34" charset="0"/>
            </a:endParaRPr>
          </a:p>
          <a:p>
            <a:pPr lvl="3">
              <a:buFont typeface="Wingdings" panose="05000000000000000000" pitchFamily="2" charset="2"/>
              <a:buChar char="Ø"/>
            </a:pPr>
            <a:r>
              <a:rPr lang="de-DE" sz="1800" dirty="0">
                <a:solidFill>
                  <a:srgbClr val="003366"/>
                </a:solidFill>
                <a:latin typeface="Arial" panose="020B0604020202020204" pitchFamily="34" charset="0"/>
                <a:cs typeface="Arial" panose="020B0604020202020204" pitchFamily="34" charset="0"/>
              </a:rPr>
              <a:t> ABER: Einnahmen in Rekordhöhe wie 2018 werden nicht mehr erwartet.</a:t>
            </a:r>
          </a:p>
          <a:p>
            <a:pPr lvl="3">
              <a:buFont typeface="Wingdings" panose="05000000000000000000" pitchFamily="2" charset="2"/>
              <a:buChar char="Ø"/>
            </a:pPr>
            <a:endParaRPr lang="de-DE" sz="1800" dirty="0">
              <a:solidFill>
                <a:srgbClr val="003366"/>
              </a:solidFill>
              <a:latin typeface="Arial" panose="020B0604020202020204" pitchFamily="34" charset="0"/>
              <a:cs typeface="Arial" panose="020B0604020202020204" pitchFamily="34" charset="0"/>
            </a:endParaRPr>
          </a:p>
          <a:p>
            <a:pPr lvl="3">
              <a:buFont typeface="Wingdings" panose="05000000000000000000" pitchFamily="2" charset="2"/>
              <a:buChar char="Ø"/>
            </a:pPr>
            <a:endParaRPr lang="de-DE" sz="1800" dirty="0">
              <a:solidFill>
                <a:srgbClr val="003366"/>
              </a:solidFill>
              <a:latin typeface="Arial" panose="020B0604020202020204" pitchFamily="34" charset="0"/>
              <a:cs typeface="Arial" panose="020B0604020202020204" pitchFamily="34" charset="0"/>
            </a:endParaRPr>
          </a:p>
          <a:p>
            <a:pPr marL="252000" lvl="3" indent="0">
              <a:buNone/>
            </a:pPr>
            <a:endParaRPr lang="de-DE" sz="1800" dirty="0"/>
          </a:p>
        </p:txBody>
      </p:sp>
      <p:sp>
        <p:nvSpPr>
          <p:cNvPr id="9" name="AutoShape 3"/>
          <p:cNvSpPr>
            <a:spLocks noChangeArrowheads="1"/>
          </p:cNvSpPr>
          <p:nvPr/>
        </p:nvSpPr>
        <p:spPr bwMode="auto">
          <a:xfrm>
            <a:off x="5344258" y="97112"/>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10"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pic>
        <p:nvPicPr>
          <p:cNvPr id="2" name="Grafik 1"/>
          <p:cNvPicPr>
            <a:picLocks noChangeAspect="1"/>
          </p:cNvPicPr>
          <p:nvPr/>
        </p:nvPicPr>
        <p:blipFill>
          <a:blip r:embed="rId5"/>
          <a:stretch>
            <a:fillRect/>
          </a:stretch>
        </p:blipFill>
        <p:spPr>
          <a:xfrm>
            <a:off x="870206" y="1688254"/>
            <a:ext cx="6042021" cy="4168689"/>
          </a:xfrm>
          <a:prstGeom prst="rect">
            <a:avLst/>
          </a:prstGeom>
        </p:spPr>
      </p:pic>
      <p:sp>
        <p:nvSpPr>
          <p:cNvPr id="16" name="Rechteck 15"/>
          <p:cNvSpPr/>
          <p:nvPr/>
        </p:nvSpPr>
        <p:spPr>
          <a:xfrm>
            <a:off x="589075" y="5988985"/>
            <a:ext cx="11748669" cy="400110"/>
          </a:xfrm>
          <a:prstGeom prst="rect">
            <a:avLst/>
          </a:prstGeom>
        </p:spPr>
        <p:txBody>
          <a:bodyPr wrap="square">
            <a:spAutoFit/>
          </a:bodyPr>
          <a:lstStyle/>
          <a:p>
            <a:r>
              <a:rPr lang="de-DE" sz="1000" dirty="0">
                <a:latin typeface="Arial" panose="020B0604020202020204" pitchFamily="34" charset="0"/>
                <a:cs typeface="Arial" panose="020B0604020202020204" pitchFamily="34" charset="0"/>
              </a:rPr>
              <a:t>Quelle: </a:t>
            </a:r>
            <a:r>
              <a:rPr lang="de-DE" sz="1000" dirty="0" err="1">
                <a:latin typeface="Arial" panose="020B0604020202020204" pitchFamily="34" charset="0"/>
                <a:cs typeface="Arial" panose="020B0604020202020204" pitchFamily="34" charset="0"/>
              </a:rPr>
              <a:t>o.V</a:t>
            </a:r>
            <a:r>
              <a:rPr lang="de-DE" sz="1000" dirty="0">
                <a:latin typeface="Arial" panose="020B0604020202020204" pitchFamily="34" charset="0"/>
                <a:cs typeface="Arial" panose="020B0604020202020204" pitchFamily="34" charset="0"/>
              </a:rPr>
              <a:t>.: Bund erzielt 11,2 Milliarden Euro Überschuss. In: FAZ (2019), Nr.10/2 S.1,19; Bundesministerium der Finanzen, Finanzbericht 2019, S. 40.;</a:t>
            </a:r>
          </a:p>
          <a:p>
            <a:r>
              <a:rPr lang="de-DE" sz="1000" dirty="0">
                <a:latin typeface="Arial" panose="020B0604020202020204" pitchFamily="34" charset="0"/>
                <a:cs typeface="Arial" panose="020B0604020202020204" pitchFamily="34" charset="0"/>
              </a:rPr>
              <a:t>Bundesministerium der Finanzen, Monatsbericht des BMF, 4/2019. </a:t>
            </a:r>
          </a:p>
        </p:txBody>
      </p:sp>
      <p:sp>
        <p:nvSpPr>
          <p:cNvPr id="15" name="AutoShape 2"/>
          <p:cNvSpPr>
            <a:spLocks noChangeArrowheads="1"/>
          </p:cNvSpPr>
          <p:nvPr/>
        </p:nvSpPr>
        <p:spPr bwMode="auto">
          <a:xfrm>
            <a:off x="762068" y="97112"/>
            <a:ext cx="2374026" cy="484909"/>
          </a:xfrm>
          <a:prstGeom prst="homePlate">
            <a:avLst>
              <a:gd name="adj" fmla="val 28961"/>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Öffentliche Haushalte 2018</a:t>
            </a:r>
          </a:p>
        </p:txBody>
      </p:sp>
      <p:sp>
        <p:nvSpPr>
          <p:cNvPr id="17" name="AutoShape 3"/>
          <p:cNvSpPr>
            <a:spLocks noChangeArrowheads="1"/>
          </p:cNvSpPr>
          <p:nvPr/>
        </p:nvSpPr>
        <p:spPr bwMode="auto">
          <a:xfrm>
            <a:off x="3059391" y="94913"/>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sp>
        <p:nvSpPr>
          <p:cNvPr id="4" name="Foliennummernplatzhalter 3"/>
          <p:cNvSpPr>
            <a:spLocks noGrp="1"/>
          </p:cNvSpPr>
          <p:nvPr>
            <p:ph type="sldNum" sz="quarter" idx="12"/>
          </p:nvPr>
        </p:nvSpPr>
        <p:spPr/>
        <p:txBody>
          <a:bodyPr/>
          <a:lstStyle/>
          <a:p>
            <a:fld id="{7C4E3F5F-0227-435F-8610-B0DE4291B439}" type="slidenum">
              <a:rPr lang="de-DE" smtClean="0"/>
              <a:t>7</a:t>
            </a:fld>
            <a:endParaRPr lang="de-DE" dirty="0"/>
          </a:p>
        </p:txBody>
      </p:sp>
      <p:sp>
        <p:nvSpPr>
          <p:cNvPr id="14"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Tree>
    <p:extLst>
      <p:ext uri="{BB962C8B-B14F-4D97-AF65-F5344CB8AC3E}">
        <p14:creationId xmlns:p14="http://schemas.microsoft.com/office/powerpoint/2010/main" val="3529086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p:cNvSpPr>
            <a:spLocks noChangeArrowheads="1"/>
          </p:cNvSpPr>
          <p:nvPr/>
        </p:nvSpPr>
        <p:spPr bwMode="auto">
          <a:xfrm>
            <a:off x="762068" y="97112"/>
            <a:ext cx="2374026" cy="484909"/>
          </a:xfrm>
          <a:prstGeom prst="homePlate">
            <a:avLst>
              <a:gd name="adj" fmla="val 28961"/>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Steuerschätzung 2019</a:t>
            </a:r>
          </a:p>
        </p:txBody>
      </p:sp>
      <p:sp>
        <p:nvSpPr>
          <p:cNvPr id="8" name="AutoShape 3"/>
          <p:cNvSpPr>
            <a:spLocks noChangeArrowheads="1"/>
          </p:cNvSpPr>
          <p:nvPr/>
        </p:nvSpPr>
        <p:spPr bwMode="auto">
          <a:xfrm>
            <a:off x="5344258" y="97112"/>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9"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13" name="AutoShape 3"/>
          <p:cNvSpPr>
            <a:spLocks noChangeArrowheads="1"/>
          </p:cNvSpPr>
          <p:nvPr/>
        </p:nvSpPr>
        <p:spPr bwMode="auto">
          <a:xfrm>
            <a:off x="3059391" y="94913"/>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sp>
        <p:nvSpPr>
          <p:cNvPr id="12" name="Rechteck 11"/>
          <p:cNvSpPr/>
          <p:nvPr/>
        </p:nvSpPr>
        <p:spPr>
          <a:xfrm>
            <a:off x="902869" y="6198057"/>
            <a:ext cx="11748669" cy="461665"/>
          </a:xfrm>
          <a:prstGeom prst="rect">
            <a:avLst/>
          </a:prstGeom>
        </p:spPr>
        <p:txBody>
          <a:bodyPr wrap="square">
            <a:spAutoFit/>
          </a:bodyPr>
          <a:lstStyle/>
          <a:p>
            <a:r>
              <a:rPr lang="de-DE" sz="1200" dirty="0"/>
              <a:t>Quelle: </a:t>
            </a:r>
            <a:r>
              <a:rPr lang="de-DE" sz="1200" dirty="0" err="1"/>
              <a:t>o.V</a:t>
            </a:r>
            <a:r>
              <a:rPr lang="de-DE" sz="1200" dirty="0"/>
              <a:t>.: Bund erzielt 11,2 Milliarden Euro Überschuss. In: FAZ (2019), Nr.10/2 S.1,19 ; </a:t>
            </a:r>
            <a:r>
              <a:rPr lang="de-DE" sz="1200" dirty="0">
                <a:cs typeface="Arial" panose="020B0604020202020204" pitchFamily="34" charset="0"/>
              </a:rPr>
              <a:t>Bundesministerium der Finanzen, Monatsbericht des BMF, 4/2019.</a:t>
            </a:r>
            <a:endParaRPr lang="de-DE" sz="1200" dirty="0"/>
          </a:p>
          <a:p>
            <a:endParaRPr lang="de-DE" sz="1200" dirty="0"/>
          </a:p>
        </p:txBody>
      </p:sp>
      <p:sp>
        <p:nvSpPr>
          <p:cNvPr id="3" name="Foliennummernplatzhalter 2"/>
          <p:cNvSpPr>
            <a:spLocks noGrp="1"/>
          </p:cNvSpPr>
          <p:nvPr>
            <p:ph type="sldNum" sz="quarter" idx="12"/>
          </p:nvPr>
        </p:nvSpPr>
        <p:spPr/>
        <p:txBody>
          <a:bodyPr/>
          <a:lstStyle/>
          <a:p>
            <a:fld id="{7C4E3F5F-0227-435F-8610-B0DE4291B439}" type="slidenum">
              <a:rPr lang="de-DE" smtClean="0"/>
              <a:t>8</a:t>
            </a:fld>
            <a:endParaRPr lang="de-DE" dirty="0"/>
          </a:p>
        </p:txBody>
      </p:sp>
      <p:sp>
        <p:nvSpPr>
          <p:cNvPr id="11"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sp>
        <p:nvSpPr>
          <p:cNvPr id="2" name="Rectangle 1">
            <a:extLst>
              <a:ext uri="{FF2B5EF4-FFF2-40B4-BE49-F238E27FC236}">
                <a16:creationId xmlns="" xmlns:a16="http://schemas.microsoft.com/office/drawing/2014/main" id="{CACB97ED-8E86-4A6D-8D78-EF8D27DF6919}"/>
              </a:ext>
            </a:extLst>
          </p:cNvPr>
          <p:cNvSpPr>
            <a:spLocks noChangeArrowheads="1"/>
          </p:cNvSpPr>
          <p:nvPr/>
        </p:nvSpPr>
        <p:spPr bwMode="auto">
          <a:xfrm>
            <a:off x="914399" y="1359831"/>
            <a:ext cx="1031597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0" i="0" u="none" strike="noStrike" cap="none" normalizeH="0" baseline="0" dirty="0" err="1">
                <a:ln>
                  <a:noFill/>
                </a:ln>
                <a:solidFill>
                  <a:srgbClr val="003366"/>
                </a:solidFill>
                <a:effectLst/>
                <a:latin typeface="Arial" panose="020B0604020202020204" pitchFamily="34" charset="0"/>
              </a:rPr>
              <a:t>Verglichen</a:t>
            </a:r>
            <a:r>
              <a:rPr kumimoji="0" lang="en-US" altLang="en-US" sz="2400" b="0" i="0" u="none" strike="noStrike" cap="none" normalizeH="0" baseline="0" dirty="0">
                <a:ln>
                  <a:noFill/>
                </a:ln>
                <a:solidFill>
                  <a:srgbClr val="003366"/>
                </a:solidFill>
                <a:effectLst/>
                <a:latin typeface="Arial" panose="020B0604020202020204" pitchFamily="34" charset="0"/>
              </a:rPr>
              <a:t> </a:t>
            </a:r>
            <a:r>
              <a:rPr kumimoji="0" lang="en-US" altLang="en-US" sz="2400" b="0" i="0" u="none" strike="noStrike" cap="none" normalizeH="0" baseline="0" dirty="0" err="1">
                <a:ln>
                  <a:noFill/>
                </a:ln>
                <a:solidFill>
                  <a:srgbClr val="003366"/>
                </a:solidFill>
                <a:effectLst/>
                <a:latin typeface="Arial" panose="020B0604020202020204" pitchFamily="34" charset="0"/>
              </a:rPr>
              <a:t>mit</a:t>
            </a:r>
            <a:r>
              <a:rPr kumimoji="0" lang="en-US" altLang="en-US" sz="2400" b="0" i="0" u="none" strike="noStrike" cap="none" normalizeH="0" baseline="0" dirty="0">
                <a:ln>
                  <a:noFill/>
                </a:ln>
                <a:solidFill>
                  <a:srgbClr val="003366"/>
                </a:solidFill>
                <a:effectLst/>
                <a:latin typeface="Arial" panose="020B0604020202020204" pitchFamily="34" charset="0"/>
              </a:rPr>
              <a:t> der </a:t>
            </a:r>
            <a:r>
              <a:rPr kumimoji="0" lang="en-US" altLang="en-US" sz="2400" b="0" i="0" u="none" strike="noStrike" cap="none" normalizeH="0" baseline="0" dirty="0" err="1">
                <a:ln>
                  <a:noFill/>
                </a:ln>
                <a:solidFill>
                  <a:srgbClr val="003366"/>
                </a:solidFill>
                <a:effectLst/>
                <a:latin typeface="Arial" panose="020B0604020202020204" pitchFamily="34" charset="0"/>
              </a:rPr>
              <a:t>Steuerschätzung</a:t>
            </a:r>
            <a:r>
              <a:rPr kumimoji="0" lang="en-US" altLang="en-US" sz="2400" b="0" i="0" u="none" strike="noStrike" cap="none" normalizeH="0" baseline="0" dirty="0">
                <a:ln>
                  <a:noFill/>
                </a:ln>
                <a:solidFill>
                  <a:srgbClr val="003366"/>
                </a:solidFill>
                <a:effectLst/>
                <a:latin typeface="Arial" panose="020B0604020202020204" pitchFamily="34" charset="0"/>
              </a:rPr>
              <a:t> </a:t>
            </a:r>
            <a:r>
              <a:rPr kumimoji="0" lang="en-US" altLang="en-US" sz="2400" b="0" i="0" u="none" strike="noStrike" cap="none" normalizeH="0" baseline="0" dirty="0" err="1">
                <a:ln>
                  <a:noFill/>
                </a:ln>
                <a:solidFill>
                  <a:srgbClr val="003366"/>
                </a:solidFill>
                <a:effectLst/>
                <a:latin typeface="Arial" panose="020B0604020202020204" pitchFamily="34" charset="0"/>
              </a:rPr>
              <a:t>vom</a:t>
            </a:r>
            <a:r>
              <a:rPr kumimoji="0" lang="en-US" altLang="en-US" sz="2400" b="0" i="0" u="none" strike="noStrike" cap="none" normalizeH="0" baseline="0" dirty="0">
                <a:ln>
                  <a:noFill/>
                </a:ln>
                <a:solidFill>
                  <a:srgbClr val="003366"/>
                </a:solidFill>
                <a:effectLst/>
                <a:latin typeface="Arial" panose="020B0604020202020204" pitchFamily="34" charset="0"/>
              </a:rPr>
              <a:t> Herbst 2018 </a:t>
            </a:r>
            <a:r>
              <a:rPr kumimoji="0" lang="en-US" altLang="en-US" sz="2400" b="0" i="0" u="none" strike="noStrike" cap="none" normalizeH="0" baseline="0" dirty="0" err="1">
                <a:ln>
                  <a:noFill/>
                </a:ln>
                <a:solidFill>
                  <a:srgbClr val="003366"/>
                </a:solidFill>
                <a:effectLst/>
                <a:latin typeface="Arial" panose="020B0604020202020204" pitchFamily="34" charset="0"/>
              </a:rPr>
              <a:t>werden</a:t>
            </a:r>
            <a:r>
              <a:rPr kumimoji="0" lang="en-US" altLang="en-US" sz="2400" b="0" i="0" u="none" strike="noStrike" cap="none" normalizeH="0" baseline="0" dirty="0">
                <a:ln>
                  <a:noFill/>
                </a:ln>
                <a:solidFill>
                  <a:srgbClr val="003366"/>
                </a:solidFill>
                <a:effectLst/>
                <a:latin typeface="Arial" panose="020B0604020202020204" pitchFamily="34" charset="0"/>
              </a:rPr>
              <a:t> die </a:t>
            </a:r>
            <a:r>
              <a:rPr kumimoji="0" lang="en-US" altLang="en-US" sz="2400" b="0" i="0" u="none" strike="noStrike" cap="none" normalizeH="0" baseline="0" dirty="0" err="1">
                <a:ln>
                  <a:noFill/>
                </a:ln>
                <a:solidFill>
                  <a:srgbClr val="003366"/>
                </a:solidFill>
                <a:effectLst/>
                <a:latin typeface="Arial" panose="020B0604020202020204" pitchFamily="34" charset="0"/>
              </a:rPr>
              <a:t>Steuereinnahmen</a:t>
            </a:r>
            <a:r>
              <a:rPr kumimoji="0" lang="en-US" altLang="en-US" sz="2400" b="0" i="0" u="none" strike="noStrike" cap="none" normalizeH="0" baseline="0" dirty="0">
                <a:ln>
                  <a:noFill/>
                </a:ln>
                <a:solidFill>
                  <a:srgbClr val="003366"/>
                </a:solidFill>
                <a:effectLst/>
                <a:latin typeface="Arial" panose="020B0604020202020204" pitchFamily="34" charset="0"/>
              </a:rPr>
              <a:t> </a:t>
            </a:r>
            <a:r>
              <a:rPr kumimoji="0" lang="en-US" altLang="en-US" sz="2400" b="0" i="0" u="none" strike="noStrike" cap="none" normalizeH="0" baseline="0" dirty="0" err="1">
                <a:ln>
                  <a:noFill/>
                </a:ln>
                <a:solidFill>
                  <a:srgbClr val="003366"/>
                </a:solidFill>
                <a:effectLst/>
                <a:latin typeface="Arial" panose="020B0604020202020204" pitchFamily="34" charset="0"/>
              </a:rPr>
              <a:t>insgesamt</a:t>
            </a:r>
            <a:r>
              <a:rPr kumimoji="0" lang="en-US" altLang="en-US" sz="2400" b="0" i="0" u="none" strike="noStrike" cap="none" normalizeH="0" baseline="0" dirty="0">
                <a:ln>
                  <a:noFill/>
                </a:ln>
                <a:solidFill>
                  <a:srgbClr val="003366"/>
                </a:solidFill>
                <a:effectLst/>
                <a:latin typeface="Arial" panose="020B0604020202020204" pitchFamily="34" charset="0"/>
              </a:rPr>
              <a:t> </a:t>
            </a:r>
            <a:r>
              <a:rPr kumimoji="0" lang="en-US" altLang="en-US" sz="2400" b="0" i="0" u="none" strike="noStrike" cap="none" normalizeH="0" baseline="0" dirty="0" err="1">
                <a:ln>
                  <a:noFill/>
                </a:ln>
                <a:solidFill>
                  <a:srgbClr val="003366"/>
                </a:solidFill>
                <a:effectLst/>
                <a:latin typeface="Arial" panose="020B0604020202020204" pitchFamily="34" charset="0"/>
              </a:rPr>
              <a:t>im</a:t>
            </a:r>
            <a:r>
              <a:rPr kumimoji="0" lang="en-US" altLang="en-US" sz="2400" b="0" i="0" u="none" strike="noStrike" cap="none" normalizeH="0" baseline="0" dirty="0">
                <a:ln>
                  <a:noFill/>
                </a:ln>
                <a:solidFill>
                  <a:srgbClr val="003366"/>
                </a:solidFill>
                <a:effectLst/>
                <a:latin typeface="Arial" panose="020B0604020202020204" pitchFamily="34" charset="0"/>
              </a:rPr>
              <a:t> </a:t>
            </a:r>
            <a:r>
              <a:rPr kumimoji="0" lang="en-US" altLang="en-US" sz="2400" b="0" i="0" u="none" strike="noStrike" cap="none" normalizeH="0" baseline="0" dirty="0" err="1">
                <a:ln>
                  <a:noFill/>
                </a:ln>
                <a:solidFill>
                  <a:srgbClr val="003366"/>
                </a:solidFill>
                <a:effectLst/>
                <a:latin typeface="Arial" panose="020B0604020202020204" pitchFamily="34" charset="0"/>
              </a:rPr>
              <a:t>Jahr</a:t>
            </a:r>
            <a:r>
              <a:rPr kumimoji="0" lang="en-US" altLang="en-US" sz="2400" b="0" i="0" u="none" strike="noStrike" cap="none" normalizeH="0" baseline="0" dirty="0">
                <a:ln>
                  <a:noFill/>
                </a:ln>
                <a:solidFill>
                  <a:srgbClr val="003366"/>
                </a:solidFill>
                <a:effectLst/>
                <a:latin typeface="Arial" panose="020B0604020202020204" pitchFamily="34" charset="0"/>
              </a:rPr>
              <a:t> 2019 </a:t>
            </a:r>
            <a:r>
              <a:rPr kumimoji="0" lang="en-US" altLang="en-US" sz="2400" b="1" i="0" u="none" strike="noStrike" cap="none" normalizeH="0" baseline="0" dirty="0">
                <a:ln>
                  <a:noFill/>
                </a:ln>
                <a:solidFill>
                  <a:srgbClr val="003366"/>
                </a:solidFill>
                <a:effectLst/>
                <a:latin typeface="Arial" panose="020B0604020202020204" pitchFamily="34" charset="0"/>
              </a:rPr>
              <a:t>um 10,9 </a:t>
            </a:r>
            <a:r>
              <a:rPr kumimoji="0" lang="en-US" altLang="en-US" sz="2400" b="1" i="0" u="none" strike="noStrike" cap="none" normalizeH="0" baseline="0" dirty="0" err="1">
                <a:ln>
                  <a:noFill/>
                </a:ln>
                <a:solidFill>
                  <a:srgbClr val="003366"/>
                </a:solidFill>
                <a:effectLst/>
                <a:latin typeface="Arial" panose="020B0604020202020204" pitchFamily="34" charset="0"/>
              </a:rPr>
              <a:t>Mrd</a:t>
            </a:r>
            <a:r>
              <a:rPr kumimoji="0" lang="en-US" altLang="en-US" sz="2400" b="1" i="0" u="none" strike="noStrike" cap="none" normalizeH="0" baseline="0" dirty="0">
                <a:ln>
                  <a:noFill/>
                </a:ln>
                <a:solidFill>
                  <a:srgbClr val="003366"/>
                </a:solidFill>
                <a:effectLst/>
                <a:latin typeface="Arial" panose="020B0604020202020204" pitchFamily="34" charset="0"/>
              </a:rPr>
              <a:t>. Euro </a:t>
            </a:r>
            <a:r>
              <a:rPr kumimoji="0" lang="en-US" altLang="en-US" sz="2400" b="1" i="0" u="none" strike="noStrike" cap="none" normalizeH="0" baseline="0" dirty="0" err="1">
                <a:ln>
                  <a:noFill/>
                </a:ln>
                <a:solidFill>
                  <a:srgbClr val="003366"/>
                </a:solidFill>
                <a:effectLst/>
                <a:latin typeface="Arial" panose="020B0604020202020204" pitchFamily="34" charset="0"/>
              </a:rPr>
              <a:t>niedriger</a:t>
            </a:r>
            <a:r>
              <a:rPr kumimoji="0" lang="en-US" altLang="en-US" sz="2400" b="1" i="0" u="none" strike="noStrike" cap="none" normalizeH="0" baseline="0" dirty="0">
                <a:ln>
                  <a:noFill/>
                </a:ln>
                <a:solidFill>
                  <a:srgbClr val="003366"/>
                </a:solidFill>
                <a:effectLst/>
                <a:latin typeface="Arial" panose="020B0604020202020204" pitchFamily="34" charset="0"/>
              </a:rPr>
              <a:t> </a:t>
            </a:r>
            <a:r>
              <a:rPr kumimoji="0" lang="en-US" altLang="en-US" sz="2400" b="0" i="0" u="none" strike="noStrike" cap="none" normalizeH="0" baseline="0" dirty="0" err="1">
                <a:ln>
                  <a:noFill/>
                </a:ln>
                <a:solidFill>
                  <a:srgbClr val="003366"/>
                </a:solidFill>
                <a:effectLst/>
                <a:latin typeface="Arial" panose="020B0604020202020204" pitchFamily="34" charset="0"/>
              </a:rPr>
              <a:t>ausfallen</a:t>
            </a:r>
            <a:r>
              <a:rPr kumimoji="0" lang="en-US" altLang="en-US" sz="2400" b="0" i="0" u="none" strike="noStrike" cap="none" normalizeH="0" baseline="0" dirty="0">
                <a:ln>
                  <a:noFill/>
                </a:ln>
                <a:solidFill>
                  <a:srgbClr val="003366"/>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0" i="0" u="none" strike="noStrike" cap="none" normalizeH="0" baseline="0" dirty="0">
                <a:ln>
                  <a:noFill/>
                </a:ln>
                <a:solidFill>
                  <a:srgbClr val="003366"/>
                </a:solidFill>
                <a:effectLst/>
                <a:latin typeface="Arial" panose="020B0604020202020204" pitchFamily="34" charset="0"/>
              </a:rPr>
              <a:t>In den Jahren 2020 bis 2023 </a:t>
            </a:r>
            <a:r>
              <a:rPr kumimoji="0" lang="en-US" altLang="en-US" sz="2400" b="0" i="0" u="none" strike="noStrike" cap="none" normalizeH="0" baseline="0" dirty="0" err="1">
                <a:ln>
                  <a:noFill/>
                </a:ln>
                <a:solidFill>
                  <a:srgbClr val="003366"/>
                </a:solidFill>
                <a:effectLst/>
                <a:latin typeface="Arial" panose="020B0604020202020204" pitchFamily="34" charset="0"/>
              </a:rPr>
              <a:t>wird</a:t>
            </a:r>
            <a:r>
              <a:rPr kumimoji="0" lang="en-US" altLang="en-US" sz="2400" b="0" i="0" u="none" strike="noStrike" cap="none" normalizeH="0" baseline="0" dirty="0">
                <a:ln>
                  <a:noFill/>
                </a:ln>
                <a:solidFill>
                  <a:srgbClr val="003366"/>
                </a:solidFill>
                <a:effectLst/>
                <a:latin typeface="Arial" panose="020B0604020202020204" pitchFamily="34" charset="0"/>
              </a:rPr>
              <a:t> das </a:t>
            </a:r>
            <a:r>
              <a:rPr kumimoji="0" lang="en-US" altLang="en-US" sz="2400" b="0" i="0" u="none" strike="noStrike" cap="none" normalizeH="0" baseline="0" dirty="0" err="1">
                <a:ln>
                  <a:noFill/>
                </a:ln>
                <a:solidFill>
                  <a:srgbClr val="003366"/>
                </a:solidFill>
                <a:effectLst/>
                <a:latin typeface="Arial" panose="020B0604020202020204" pitchFamily="34" charset="0"/>
              </a:rPr>
              <a:t>Steueraufkommen</a:t>
            </a:r>
            <a:r>
              <a:rPr kumimoji="0" lang="en-US" altLang="en-US" sz="2400" b="0" i="0" u="none" strike="noStrike" cap="none" normalizeH="0" baseline="0" dirty="0">
                <a:ln>
                  <a:noFill/>
                </a:ln>
                <a:solidFill>
                  <a:srgbClr val="003366"/>
                </a:solidFill>
                <a:effectLst/>
                <a:latin typeface="Arial" panose="020B0604020202020204" pitchFamily="34" charset="0"/>
              </a:rPr>
              <a:t> </a:t>
            </a:r>
            <a:r>
              <a:rPr kumimoji="0" lang="en-US" altLang="en-US" sz="2400" b="0" i="0" u="none" strike="noStrike" cap="none" normalizeH="0" baseline="0" dirty="0" err="1">
                <a:ln>
                  <a:noFill/>
                </a:ln>
                <a:solidFill>
                  <a:srgbClr val="003366"/>
                </a:solidFill>
                <a:effectLst/>
                <a:latin typeface="Arial" panose="020B0604020202020204" pitchFamily="34" charset="0"/>
              </a:rPr>
              <a:t>insgesamt</a:t>
            </a:r>
            <a:r>
              <a:rPr kumimoji="0" lang="en-US" altLang="en-US" sz="2400" b="0" i="0" u="none" strike="noStrike" cap="none" normalizeH="0" baseline="0" dirty="0">
                <a:ln>
                  <a:noFill/>
                </a:ln>
                <a:solidFill>
                  <a:srgbClr val="003366"/>
                </a:solidFill>
                <a:effectLst/>
                <a:latin typeface="Arial" panose="020B0604020202020204" pitchFamily="34" charset="0"/>
              </a:rPr>
              <a:t> </a:t>
            </a:r>
            <a:r>
              <a:rPr kumimoji="0" lang="en-US" altLang="en-US" sz="2400" b="0" i="0" u="none" strike="noStrike" cap="none" normalizeH="0" baseline="0" dirty="0" err="1">
                <a:ln>
                  <a:noFill/>
                </a:ln>
                <a:solidFill>
                  <a:srgbClr val="003366"/>
                </a:solidFill>
                <a:effectLst/>
                <a:latin typeface="Arial" panose="020B0604020202020204" pitchFamily="34" charset="0"/>
              </a:rPr>
              <a:t>betrachtet</a:t>
            </a:r>
            <a:r>
              <a:rPr kumimoji="0" lang="en-US" altLang="en-US" sz="2400" b="0" i="0" u="none" strike="noStrike" cap="none" normalizeH="0" baseline="0" dirty="0">
                <a:ln>
                  <a:noFill/>
                </a:ln>
                <a:solidFill>
                  <a:srgbClr val="003366"/>
                </a:solidFill>
                <a:effectLst/>
                <a:latin typeface="Arial" panose="020B0604020202020204" pitchFamily="34" charset="0"/>
              </a:rPr>
              <a:t> </a:t>
            </a:r>
            <a:r>
              <a:rPr kumimoji="0" lang="en-US" altLang="en-US" sz="2400" b="0" i="0" u="none" strike="noStrike" cap="none" normalizeH="0" baseline="0" dirty="0" err="1">
                <a:ln>
                  <a:noFill/>
                </a:ln>
                <a:solidFill>
                  <a:srgbClr val="003366"/>
                </a:solidFill>
                <a:effectLst/>
                <a:latin typeface="Arial" panose="020B0604020202020204" pitchFamily="34" charset="0"/>
              </a:rPr>
              <a:t>unter</a:t>
            </a:r>
            <a:r>
              <a:rPr kumimoji="0" lang="en-US" altLang="en-US" sz="2400" b="0" i="0" u="none" strike="noStrike" cap="none" normalizeH="0" baseline="0" dirty="0">
                <a:ln>
                  <a:noFill/>
                </a:ln>
                <a:solidFill>
                  <a:srgbClr val="003366"/>
                </a:solidFill>
                <a:effectLst/>
                <a:latin typeface="Arial" panose="020B0604020202020204" pitchFamily="34" charset="0"/>
              </a:rPr>
              <a:t> dem </a:t>
            </a:r>
            <a:r>
              <a:rPr kumimoji="0" lang="en-US" altLang="en-US" sz="2400" b="0" i="0" u="none" strike="noStrike" cap="none" normalizeH="0" baseline="0" dirty="0" err="1">
                <a:ln>
                  <a:noFill/>
                </a:ln>
                <a:solidFill>
                  <a:srgbClr val="003366"/>
                </a:solidFill>
                <a:effectLst/>
                <a:latin typeface="Arial" panose="020B0604020202020204" pitchFamily="34" charset="0"/>
              </a:rPr>
              <a:t>Schätzergebnis</a:t>
            </a:r>
            <a:r>
              <a:rPr kumimoji="0" lang="en-US" altLang="en-US" sz="2400" b="0" i="0" u="none" strike="noStrike" cap="none" normalizeH="0" baseline="0" dirty="0">
                <a:ln>
                  <a:noFill/>
                </a:ln>
                <a:solidFill>
                  <a:srgbClr val="003366"/>
                </a:solidFill>
                <a:effectLst/>
                <a:latin typeface="Arial" panose="020B0604020202020204" pitchFamily="34" charset="0"/>
              </a:rPr>
              <a:t> </a:t>
            </a:r>
            <a:r>
              <a:rPr kumimoji="0" lang="en-US" altLang="en-US" sz="2400" b="0" i="0" u="none" strike="noStrike" cap="none" normalizeH="0" baseline="0" dirty="0" err="1">
                <a:ln>
                  <a:noFill/>
                </a:ln>
                <a:solidFill>
                  <a:srgbClr val="003366"/>
                </a:solidFill>
                <a:effectLst/>
                <a:latin typeface="Arial" panose="020B0604020202020204" pitchFamily="34" charset="0"/>
              </a:rPr>
              <a:t>vom</a:t>
            </a:r>
            <a:r>
              <a:rPr kumimoji="0" lang="en-US" altLang="en-US" sz="2400" b="0" i="0" u="none" strike="noStrike" cap="none" normalizeH="0" baseline="0" dirty="0">
                <a:ln>
                  <a:noFill/>
                </a:ln>
                <a:solidFill>
                  <a:srgbClr val="003366"/>
                </a:solidFill>
                <a:effectLst/>
                <a:latin typeface="Arial" panose="020B0604020202020204" pitchFamily="34" charset="0"/>
              </a:rPr>
              <a:t> Herbst 2018 </a:t>
            </a:r>
            <a:r>
              <a:rPr kumimoji="0" lang="en-US" altLang="en-US" sz="2400" b="0" i="0" u="none" strike="noStrike" cap="none" normalizeH="0" baseline="0" dirty="0" err="1">
                <a:ln>
                  <a:noFill/>
                </a:ln>
                <a:solidFill>
                  <a:srgbClr val="003366"/>
                </a:solidFill>
                <a:effectLst/>
                <a:latin typeface="Arial" panose="020B0604020202020204" pitchFamily="34" charset="0"/>
              </a:rPr>
              <a:t>liegen</a:t>
            </a:r>
            <a:r>
              <a:rPr kumimoji="0" lang="en-US" altLang="en-US" sz="2400" b="0" i="0" u="none" strike="noStrike" cap="none" normalizeH="0" baseline="0" dirty="0">
                <a:ln>
                  <a:noFill/>
                </a:ln>
                <a:solidFill>
                  <a:srgbClr val="003366"/>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0" i="0" u="none" strike="noStrike" cap="none" normalizeH="0" baseline="0" dirty="0">
                <a:ln>
                  <a:noFill/>
                </a:ln>
                <a:solidFill>
                  <a:srgbClr val="003366"/>
                </a:solidFill>
                <a:effectLst/>
                <a:latin typeface="Arial" panose="020B0604020202020204" pitchFamily="34" charset="0"/>
              </a:rPr>
              <a:t>Der </a:t>
            </a:r>
            <a:r>
              <a:rPr kumimoji="0" lang="en-US" altLang="en-US" sz="2400" b="0" i="0" u="none" strike="noStrike" cap="none" normalizeH="0" baseline="0" dirty="0" err="1">
                <a:ln>
                  <a:noFill/>
                </a:ln>
                <a:solidFill>
                  <a:srgbClr val="003366"/>
                </a:solidFill>
                <a:effectLst/>
                <a:latin typeface="Arial" panose="020B0604020202020204" pitchFamily="34" charset="0"/>
              </a:rPr>
              <a:t>Arbeitskreis</a:t>
            </a:r>
            <a:r>
              <a:rPr kumimoji="0" lang="en-US" altLang="en-US" sz="2400" b="0" i="0" u="none" strike="noStrike" cap="none" normalizeH="0" baseline="0" dirty="0">
                <a:ln>
                  <a:noFill/>
                </a:ln>
                <a:solidFill>
                  <a:srgbClr val="003366"/>
                </a:solidFill>
                <a:effectLst/>
                <a:latin typeface="Arial" panose="020B0604020202020204" pitchFamily="34" charset="0"/>
              </a:rPr>
              <a:t> „</a:t>
            </a:r>
            <a:r>
              <a:rPr kumimoji="0" lang="en-US" altLang="en-US" sz="2400" b="0" i="0" u="none" strike="noStrike" cap="none" normalizeH="0" baseline="0" dirty="0" err="1">
                <a:ln>
                  <a:noFill/>
                </a:ln>
                <a:solidFill>
                  <a:srgbClr val="003366"/>
                </a:solidFill>
                <a:effectLst/>
                <a:latin typeface="Arial" panose="020B0604020202020204" pitchFamily="34" charset="0"/>
              </a:rPr>
              <a:t>Steuerschätzungen</a:t>
            </a:r>
            <a:r>
              <a:rPr kumimoji="0" lang="en-US" altLang="en-US" sz="2400" b="0" i="0" u="none" strike="noStrike" cap="none" normalizeH="0" baseline="0" dirty="0">
                <a:ln>
                  <a:noFill/>
                </a:ln>
                <a:solidFill>
                  <a:srgbClr val="003366"/>
                </a:solidFill>
                <a:effectLst/>
                <a:latin typeface="Arial" panose="020B0604020202020204" pitchFamily="34" charset="0"/>
              </a:rPr>
              <a:t>“ hat seine Prognose </a:t>
            </a:r>
            <a:r>
              <a:rPr kumimoji="0" lang="en-US" altLang="en-US" sz="2400" b="0" i="0" u="none" strike="noStrike" cap="none" normalizeH="0" baseline="0" dirty="0" err="1">
                <a:ln>
                  <a:noFill/>
                </a:ln>
                <a:solidFill>
                  <a:srgbClr val="003366"/>
                </a:solidFill>
                <a:effectLst/>
                <a:latin typeface="Arial" panose="020B0604020202020204" pitchFamily="34" charset="0"/>
              </a:rPr>
              <a:t>für</a:t>
            </a:r>
            <a:r>
              <a:rPr kumimoji="0" lang="en-US" altLang="en-US" sz="2400" b="0" i="0" u="none" strike="noStrike" cap="none" normalizeH="0" baseline="0" dirty="0">
                <a:ln>
                  <a:noFill/>
                </a:ln>
                <a:solidFill>
                  <a:srgbClr val="003366"/>
                </a:solidFill>
                <a:effectLst/>
                <a:latin typeface="Arial" panose="020B0604020202020204" pitchFamily="34" charset="0"/>
              </a:rPr>
              <a:t> das </a:t>
            </a:r>
            <a:r>
              <a:rPr kumimoji="0" lang="en-US" altLang="en-US" sz="2400" b="0" i="0" u="none" strike="noStrike" cap="none" normalizeH="0" baseline="0" dirty="0" err="1">
                <a:ln>
                  <a:noFill/>
                </a:ln>
                <a:solidFill>
                  <a:srgbClr val="003366"/>
                </a:solidFill>
                <a:effectLst/>
                <a:latin typeface="Arial" panose="020B0604020202020204" pitchFamily="34" charset="0"/>
              </a:rPr>
              <a:t>Jahr</a:t>
            </a:r>
            <a:r>
              <a:rPr kumimoji="0" lang="en-US" altLang="en-US" sz="2400" b="0" i="0" u="none" strike="noStrike" cap="none" normalizeH="0" baseline="0" dirty="0">
                <a:ln>
                  <a:noFill/>
                </a:ln>
                <a:solidFill>
                  <a:srgbClr val="003366"/>
                </a:solidFill>
                <a:effectLst/>
                <a:latin typeface="Arial" panose="020B0604020202020204" pitchFamily="34" charset="0"/>
              </a:rPr>
              <a:t> 2020 um -23,2 </a:t>
            </a:r>
            <a:r>
              <a:rPr kumimoji="0" lang="en-US" altLang="en-US" sz="2400" b="0" i="0" u="none" strike="noStrike" cap="none" normalizeH="0" baseline="0" dirty="0" err="1">
                <a:ln>
                  <a:noFill/>
                </a:ln>
                <a:solidFill>
                  <a:srgbClr val="003366"/>
                </a:solidFill>
                <a:effectLst/>
                <a:latin typeface="Arial" panose="020B0604020202020204" pitchFamily="34" charset="0"/>
              </a:rPr>
              <a:t>Mrd</a:t>
            </a:r>
            <a:r>
              <a:rPr kumimoji="0" lang="en-US" altLang="en-US" sz="2400" b="0" i="0" u="none" strike="noStrike" cap="none" normalizeH="0" baseline="0" dirty="0">
                <a:ln>
                  <a:noFill/>
                </a:ln>
                <a:solidFill>
                  <a:srgbClr val="003366"/>
                </a:solidFill>
                <a:effectLst/>
                <a:latin typeface="Arial" panose="020B0604020202020204" pitchFamily="34" charset="0"/>
              </a:rPr>
              <a:t>. Euro (Bund: -12,8 </a:t>
            </a:r>
            <a:r>
              <a:rPr kumimoji="0" lang="en-US" altLang="en-US" sz="2400" b="0" i="0" u="none" strike="noStrike" cap="none" normalizeH="0" baseline="0" dirty="0" err="1">
                <a:ln>
                  <a:noFill/>
                </a:ln>
                <a:solidFill>
                  <a:srgbClr val="003366"/>
                </a:solidFill>
                <a:effectLst/>
                <a:latin typeface="Arial" panose="020B0604020202020204" pitchFamily="34" charset="0"/>
              </a:rPr>
              <a:t>Mrd</a:t>
            </a:r>
            <a:r>
              <a:rPr kumimoji="0" lang="en-US" altLang="en-US" sz="2400" b="0" i="0" u="none" strike="noStrike" cap="none" normalizeH="0" baseline="0" dirty="0">
                <a:ln>
                  <a:noFill/>
                </a:ln>
                <a:solidFill>
                  <a:srgbClr val="003366"/>
                </a:solidFill>
                <a:effectLst/>
                <a:latin typeface="Arial" panose="020B0604020202020204" pitchFamily="34" charset="0"/>
              </a:rPr>
              <a:t>. Euro), 2021 um -28,2 </a:t>
            </a:r>
            <a:r>
              <a:rPr kumimoji="0" lang="en-US" altLang="en-US" sz="2400" b="0" i="0" u="none" strike="noStrike" cap="none" normalizeH="0" baseline="0" dirty="0" err="1">
                <a:ln>
                  <a:noFill/>
                </a:ln>
                <a:solidFill>
                  <a:srgbClr val="003366"/>
                </a:solidFill>
                <a:effectLst/>
                <a:latin typeface="Arial" panose="020B0604020202020204" pitchFamily="34" charset="0"/>
              </a:rPr>
              <a:t>Mrd</a:t>
            </a:r>
            <a:r>
              <a:rPr kumimoji="0" lang="en-US" altLang="en-US" sz="2400" b="0" i="0" u="none" strike="noStrike" cap="none" normalizeH="0" baseline="0" dirty="0">
                <a:ln>
                  <a:noFill/>
                </a:ln>
                <a:solidFill>
                  <a:srgbClr val="003366"/>
                </a:solidFill>
                <a:effectLst/>
                <a:latin typeface="Arial" panose="020B0604020202020204" pitchFamily="34" charset="0"/>
              </a:rPr>
              <a:t>. Euro (Bund: -15,2 </a:t>
            </a:r>
            <a:r>
              <a:rPr kumimoji="0" lang="en-US" altLang="en-US" sz="2400" b="0" i="0" u="none" strike="noStrike" cap="none" normalizeH="0" baseline="0" dirty="0" err="1">
                <a:ln>
                  <a:noFill/>
                </a:ln>
                <a:solidFill>
                  <a:srgbClr val="003366"/>
                </a:solidFill>
                <a:effectLst/>
                <a:latin typeface="Arial" panose="020B0604020202020204" pitchFamily="34" charset="0"/>
              </a:rPr>
              <a:t>Mrd</a:t>
            </a:r>
            <a:r>
              <a:rPr kumimoji="0" lang="en-US" altLang="en-US" sz="2400" b="0" i="0" u="none" strike="noStrike" cap="none" normalizeH="0" baseline="0" dirty="0">
                <a:ln>
                  <a:noFill/>
                </a:ln>
                <a:solidFill>
                  <a:srgbClr val="003366"/>
                </a:solidFill>
                <a:effectLst/>
                <a:latin typeface="Arial" panose="020B0604020202020204" pitchFamily="34" charset="0"/>
              </a:rPr>
              <a:t>. Euro), 2022 um -29,7 </a:t>
            </a:r>
            <a:r>
              <a:rPr kumimoji="0" lang="en-US" altLang="en-US" sz="2400" b="0" i="0" u="none" strike="noStrike" cap="none" normalizeH="0" baseline="0" dirty="0" err="1">
                <a:ln>
                  <a:noFill/>
                </a:ln>
                <a:solidFill>
                  <a:srgbClr val="003366"/>
                </a:solidFill>
                <a:effectLst/>
                <a:latin typeface="Arial" panose="020B0604020202020204" pitchFamily="34" charset="0"/>
              </a:rPr>
              <a:t>Mrd</a:t>
            </a:r>
            <a:r>
              <a:rPr kumimoji="0" lang="en-US" altLang="en-US" sz="2400" b="0" i="0" u="none" strike="noStrike" cap="none" normalizeH="0" baseline="0" dirty="0">
                <a:ln>
                  <a:noFill/>
                </a:ln>
                <a:solidFill>
                  <a:srgbClr val="003366"/>
                </a:solidFill>
                <a:effectLst/>
                <a:latin typeface="Arial" panose="020B0604020202020204" pitchFamily="34" charset="0"/>
              </a:rPr>
              <a:t>. Euro (Bund: -15,8 </a:t>
            </a:r>
            <a:r>
              <a:rPr kumimoji="0" lang="en-US" altLang="en-US" sz="2400" b="0" i="0" u="none" strike="noStrike" cap="none" normalizeH="0" baseline="0" dirty="0" err="1">
                <a:ln>
                  <a:noFill/>
                </a:ln>
                <a:solidFill>
                  <a:srgbClr val="003366"/>
                </a:solidFill>
                <a:effectLst/>
                <a:latin typeface="Arial" panose="020B0604020202020204" pitchFamily="34" charset="0"/>
              </a:rPr>
              <a:t>Mrd</a:t>
            </a:r>
            <a:r>
              <a:rPr kumimoji="0" lang="en-US" altLang="en-US" sz="2400" b="0" i="0" u="none" strike="noStrike" cap="none" normalizeH="0" baseline="0" dirty="0">
                <a:ln>
                  <a:noFill/>
                </a:ln>
                <a:solidFill>
                  <a:srgbClr val="003366"/>
                </a:solidFill>
                <a:effectLst/>
                <a:latin typeface="Arial" panose="020B0604020202020204" pitchFamily="34" charset="0"/>
              </a:rPr>
              <a:t>. Euro) und 2023 um -32,3 </a:t>
            </a:r>
            <a:r>
              <a:rPr kumimoji="0" lang="en-US" altLang="en-US" sz="2400" b="0" i="0" u="none" strike="noStrike" cap="none" normalizeH="0" baseline="0" dirty="0" err="1">
                <a:ln>
                  <a:noFill/>
                </a:ln>
                <a:solidFill>
                  <a:srgbClr val="003366"/>
                </a:solidFill>
                <a:effectLst/>
                <a:latin typeface="Arial" panose="020B0604020202020204" pitchFamily="34" charset="0"/>
              </a:rPr>
              <a:t>Mrd</a:t>
            </a:r>
            <a:r>
              <a:rPr kumimoji="0" lang="en-US" altLang="en-US" sz="2400" b="0" i="0" u="none" strike="noStrike" cap="none" normalizeH="0" baseline="0" dirty="0">
                <a:ln>
                  <a:noFill/>
                </a:ln>
                <a:solidFill>
                  <a:srgbClr val="003366"/>
                </a:solidFill>
                <a:effectLst/>
                <a:latin typeface="Arial" panose="020B0604020202020204" pitchFamily="34" charset="0"/>
              </a:rPr>
              <a:t>. Euro (Bund: -16,9 </a:t>
            </a:r>
            <a:r>
              <a:rPr kumimoji="0" lang="en-US" altLang="en-US" sz="2400" b="0" i="0" u="none" strike="noStrike" cap="none" normalizeH="0" baseline="0" dirty="0" err="1">
                <a:ln>
                  <a:noFill/>
                </a:ln>
                <a:solidFill>
                  <a:srgbClr val="003366"/>
                </a:solidFill>
                <a:effectLst/>
                <a:latin typeface="Arial" panose="020B0604020202020204" pitchFamily="34" charset="0"/>
              </a:rPr>
              <a:t>Mrd</a:t>
            </a:r>
            <a:r>
              <a:rPr kumimoji="0" lang="en-US" altLang="en-US" sz="2400" b="0" i="0" u="none" strike="noStrike" cap="none" normalizeH="0" baseline="0" dirty="0">
                <a:ln>
                  <a:noFill/>
                </a:ln>
                <a:solidFill>
                  <a:srgbClr val="003366"/>
                </a:solidFill>
                <a:effectLst/>
                <a:latin typeface="Arial" panose="020B0604020202020204" pitchFamily="34" charset="0"/>
              </a:rPr>
              <a:t>. Euro) </a:t>
            </a:r>
            <a:r>
              <a:rPr kumimoji="0" lang="en-US" altLang="en-US" sz="2400" b="0" i="0" u="none" strike="noStrike" cap="none" normalizeH="0" baseline="0" dirty="0" err="1">
                <a:ln>
                  <a:noFill/>
                </a:ln>
                <a:solidFill>
                  <a:srgbClr val="003366"/>
                </a:solidFill>
                <a:effectLst/>
                <a:latin typeface="Arial" panose="020B0604020202020204" pitchFamily="34" charset="0"/>
              </a:rPr>
              <a:t>angepasst</a:t>
            </a:r>
            <a:r>
              <a:rPr kumimoji="0" lang="en-US" altLang="en-US" sz="2400" b="0" i="0" u="none" strike="noStrike" cap="none" normalizeH="0" baseline="0" dirty="0">
                <a:ln>
                  <a:noFill/>
                </a:ln>
                <a:solidFill>
                  <a:srgbClr val="003366"/>
                </a:solidFill>
                <a:effectLst/>
                <a:latin typeface="Arial" panose="020B0604020202020204" pitchFamily="34" charset="0"/>
              </a:rPr>
              <a:t>.</a:t>
            </a:r>
          </a:p>
        </p:txBody>
      </p:sp>
    </p:spTree>
    <p:extLst>
      <p:ext uri="{BB962C8B-B14F-4D97-AF65-F5344CB8AC3E}">
        <p14:creationId xmlns:p14="http://schemas.microsoft.com/office/powerpoint/2010/main" val="2411587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Bildergebnis für schumpete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119" y="0"/>
            <a:ext cx="1918242" cy="9189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1"/>
          <p:cNvSpPr txBox="1">
            <a:spLocks noChangeArrowheads="1"/>
          </p:cNvSpPr>
          <p:nvPr/>
        </p:nvSpPr>
        <p:spPr bwMode="auto">
          <a:xfrm>
            <a:off x="870207" y="905338"/>
            <a:ext cx="11186407" cy="68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lnSpc>
                <a:spcPts val="3988"/>
              </a:lnSpc>
              <a:spcBef>
                <a:spcPct val="0"/>
              </a:spcBef>
              <a:spcAft>
                <a:spcPct val="0"/>
              </a:spcAft>
              <a:defRPr sz="2800" b="1">
                <a:solidFill>
                  <a:schemeClr val="tx2"/>
                </a:solidFill>
                <a:latin typeface="+mj-lt"/>
                <a:ea typeface="+mj-ea"/>
                <a:cs typeface="+mj-cs"/>
              </a:defRPr>
            </a:lvl1pPr>
            <a:lvl2pPr algn="l" defTabSz="958850" rtl="0" eaLnBrk="1" fontAlgn="base" hangingPunct="1">
              <a:spcBef>
                <a:spcPct val="0"/>
              </a:spcBef>
              <a:spcAft>
                <a:spcPct val="0"/>
              </a:spcAft>
              <a:defRPr sz="2400" b="1">
                <a:solidFill>
                  <a:schemeClr val="tx2"/>
                </a:solidFill>
                <a:latin typeface="Arial" charset="0"/>
              </a:defRPr>
            </a:lvl2pPr>
            <a:lvl3pPr algn="l" defTabSz="958850" rtl="0" eaLnBrk="1" fontAlgn="base" hangingPunct="1">
              <a:spcBef>
                <a:spcPct val="0"/>
              </a:spcBef>
              <a:spcAft>
                <a:spcPct val="0"/>
              </a:spcAft>
              <a:defRPr sz="2400" b="1">
                <a:solidFill>
                  <a:schemeClr val="tx2"/>
                </a:solidFill>
                <a:latin typeface="Arial" charset="0"/>
              </a:defRPr>
            </a:lvl3pPr>
            <a:lvl4pPr algn="l" defTabSz="958850" rtl="0" eaLnBrk="1" fontAlgn="base" hangingPunct="1">
              <a:spcBef>
                <a:spcPct val="0"/>
              </a:spcBef>
              <a:spcAft>
                <a:spcPct val="0"/>
              </a:spcAft>
              <a:defRPr sz="2400" b="1">
                <a:solidFill>
                  <a:schemeClr val="tx2"/>
                </a:solidFill>
                <a:latin typeface="Arial" charset="0"/>
              </a:defRPr>
            </a:lvl4pPr>
            <a:lvl5pPr algn="l" defTabSz="958850" rtl="0" eaLnBrk="1" fontAlgn="base" hangingPunct="1">
              <a:spcBef>
                <a:spcPct val="0"/>
              </a:spcBef>
              <a:spcAft>
                <a:spcPct val="0"/>
              </a:spcAft>
              <a:defRPr sz="2400" b="1">
                <a:solidFill>
                  <a:schemeClr val="tx2"/>
                </a:solidFill>
                <a:latin typeface="Arial" charset="0"/>
              </a:defRPr>
            </a:lvl5pPr>
            <a:lvl6pPr marL="457200" algn="l" defTabSz="958850" rtl="0" eaLnBrk="1" fontAlgn="base" hangingPunct="1">
              <a:spcBef>
                <a:spcPct val="0"/>
              </a:spcBef>
              <a:spcAft>
                <a:spcPct val="0"/>
              </a:spcAft>
              <a:defRPr sz="2400" b="1">
                <a:solidFill>
                  <a:schemeClr val="tx2"/>
                </a:solidFill>
                <a:latin typeface="Arial" charset="0"/>
              </a:defRPr>
            </a:lvl6pPr>
            <a:lvl7pPr marL="914400" algn="l" defTabSz="958850" rtl="0" eaLnBrk="1" fontAlgn="base" hangingPunct="1">
              <a:spcBef>
                <a:spcPct val="0"/>
              </a:spcBef>
              <a:spcAft>
                <a:spcPct val="0"/>
              </a:spcAft>
              <a:defRPr sz="2400" b="1">
                <a:solidFill>
                  <a:schemeClr val="tx2"/>
                </a:solidFill>
                <a:latin typeface="Arial" charset="0"/>
              </a:defRPr>
            </a:lvl7pPr>
            <a:lvl8pPr marL="1371600" algn="l" defTabSz="958850" rtl="0" eaLnBrk="1" fontAlgn="base" hangingPunct="1">
              <a:spcBef>
                <a:spcPct val="0"/>
              </a:spcBef>
              <a:spcAft>
                <a:spcPct val="0"/>
              </a:spcAft>
              <a:defRPr sz="2400" b="1">
                <a:solidFill>
                  <a:schemeClr val="tx2"/>
                </a:solidFill>
                <a:latin typeface="Arial" charset="0"/>
              </a:defRPr>
            </a:lvl8pPr>
            <a:lvl9pPr marL="1828800" algn="l" defTabSz="958850" rtl="0" eaLnBrk="1" fontAlgn="base" hangingPunct="1">
              <a:spcBef>
                <a:spcPct val="0"/>
              </a:spcBef>
              <a:spcAft>
                <a:spcPct val="0"/>
              </a:spcAft>
              <a:defRPr sz="2400" b="1">
                <a:solidFill>
                  <a:schemeClr val="tx2"/>
                </a:solidFill>
                <a:latin typeface="Arial" charset="0"/>
              </a:defRPr>
            </a:lvl9pPr>
          </a:lstStyle>
          <a:p>
            <a:pPr marL="0" marR="0" lvl="0" indent="0" algn="l" defTabSz="958850" rtl="0" eaLnBrk="1" fontAlgn="base" latinLnBrk="0" hangingPunct="1">
              <a:lnSpc>
                <a:spcPts val="3988"/>
              </a:lnSpc>
              <a:spcBef>
                <a:spcPct val="0"/>
              </a:spcBef>
              <a:spcAft>
                <a:spcPct val="0"/>
              </a:spcAft>
              <a:buClrTx/>
              <a:buSzTx/>
              <a:buFontTx/>
              <a:buNone/>
              <a:tabLst/>
              <a:defRPr/>
            </a:pPr>
            <a:r>
              <a:rPr lang="de-DE" kern="0" dirty="0">
                <a:solidFill>
                  <a:srgbClr val="003366"/>
                </a:solidFill>
                <a:latin typeface="Arial"/>
              </a:rPr>
              <a:t>Finanzen von Bund, Ländern und Gemeinden </a:t>
            </a:r>
          </a:p>
          <a:p>
            <a:pPr marL="0" marR="0" lvl="0" indent="0" algn="l" defTabSz="958850" rtl="0" eaLnBrk="1" fontAlgn="base" latinLnBrk="0" hangingPunct="1">
              <a:lnSpc>
                <a:spcPts val="3988"/>
              </a:lnSpc>
              <a:spcBef>
                <a:spcPct val="0"/>
              </a:spcBef>
              <a:spcAft>
                <a:spcPct val="0"/>
              </a:spcAft>
              <a:buClrTx/>
              <a:buSzTx/>
              <a:buFontTx/>
              <a:buNone/>
              <a:tabLst/>
              <a:defRPr/>
            </a:pPr>
            <a:r>
              <a:rPr lang="de-DE" sz="2400" b="0" kern="0" dirty="0">
                <a:solidFill>
                  <a:srgbClr val="003366"/>
                </a:solidFill>
                <a:latin typeface="Arial"/>
              </a:rPr>
              <a:t>Ergebnisse der Steuerschätzung vom 05/2019</a:t>
            </a:r>
          </a:p>
        </p:txBody>
      </p:sp>
      <p:sp>
        <p:nvSpPr>
          <p:cNvPr id="2" name="Rechteck 1"/>
          <p:cNvSpPr/>
          <p:nvPr/>
        </p:nvSpPr>
        <p:spPr>
          <a:xfrm>
            <a:off x="870207" y="6106791"/>
            <a:ext cx="11748669" cy="246221"/>
          </a:xfrm>
          <a:prstGeom prst="rect">
            <a:avLst/>
          </a:prstGeom>
        </p:spPr>
        <p:txBody>
          <a:bodyPr wrap="square">
            <a:spAutoFit/>
          </a:bodyPr>
          <a:lstStyle/>
          <a:p>
            <a:r>
              <a:rPr lang="de-DE" sz="1000" dirty="0"/>
              <a:t>Quelle: Bundesministerium der Finanzen, Referat I A 6, Anlage 2 zu Pressemitteilung 03/2019.</a:t>
            </a:r>
          </a:p>
        </p:txBody>
      </p:sp>
      <p:sp>
        <p:nvSpPr>
          <p:cNvPr id="4" name="Textfeld 3"/>
          <p:cNvSpPr txBox="1"/>
          <p:nvPr/>
        </p:nvSpPr>
        <p:spPr>
          <a:xfrm>
            <a:off x="870207" y="5802442"/>
            <a:ext cx="11196275" cy="369332"/>
          </a:xfrm>
          <a:prstGeom prst="rect">
            <a:avLst/>
          </a:prstGeom>
          <a:noFill/>
        </p:spPr>
        <p:txBody>
          <a:bodyPr wrap="square" rtlCol="0">
            <a:spAutoFit/>
          </a:bodyPr>
          <a:lstStyle/>
          <a:p>
            <a:r>
              <a:rPr lang="de-DE" kern="0" dirty="0">
                <a:solidFill>
                  <a:srgbClr val="003366"/>
                </a:solidFill>
                <a:latin typeface="Arial"/>
                <a:ea typeface="+mj-ea"/>
                <a:cs typeface="+mj-cs"/>
              </a:rPr>
              <a:t>Geschätztes Steuermehraufkommen von Bund, Länder und Gemeinden (</a:t>
            </a:r>
            <a:r>
              <a:rPr lang="de-DE" kern="0" dirty="0">
                <a:solidFill>
                  <a:srgbClr val="003366"/>
                </a:solidFill>
                <a:latin typeface="Arial"/>
              </a:rPr>
              <a:t>2017-2023)</a:t>
            </a:r>
            <a:r>
              <a:rPr lang="de-DE" kern="0" dirty="0">
                <a:solidFill>
                  <a:srgbClr val="003366"/>
                </a:solidFill>
                <a:latin typeface="Arial"/>
                <a:ea typeface="+mj-ea"/>
                <a:cs typeface="+mj-cs"/>
              </a:rPr>
              <a:t>: </a:t>
            </a:r>
            <a:r>
              <a:rPr lang="de-DE" b="1" kern="0" dirty="0">
                <a:solidFill>
                  <a:srgbClr val="003366"/>
                </a:solidFill>
                <a:latin typeface="Arial"/>
                <a:ea typeface="+mj-ea"/>
                <a:cs typeface="+mj-cs"/>
              </a:rPr>
              <a:t>173,4 Mrd. €</a:t>
            </a:r>
          </a:p>
        </p:txBody>
      </p:sp>
      <p:sp>
        <p:nvSpPr>
          <p:cNvPr id="8" name="AutoShape 2"/>
          <p:cNvSpPr>
            <a:spLocks noChangeArrowheads="1"/>
          </p:cNvSpPr>
          <p:nvPr/>
        </p:nvSpPr>
        <p:spPr bwMode="auto">
          <a:xfrm>
            <a:off x="762068" y="42520"/>
            <a:ext cx="2374026" cy="484909"/>
          </a:xfrm>
          <a:prstGeom prst="homePlate">
            <a:avLst>
              <a:gd name="adj" fmla="val 28961"/>
            </a:avLst>
          </a:prstGeom>
          <a:solidFill>
            <a:srgbClr val="003366"/>
          </a:solidFill>
          <a:ln w="9525" algn="ctr">
            <a:solidFill>
              <a:schemeClr val="bg1"/>
            </a:solidFill>
            <a:miter lim="800000"/>
            <a:headEnd/>
            <a:tailEnd/>
          </a:ln>
          <a:effectLst/>
        </p:spPr>
        <p:txBody>
          <a:bodyPr lIns="36000" tIns="91440" rIns="36000" bIns="91440" anchor="ctr"/>
          <a:lstStyle/>
          <a:p>
            <a:pPr algn="ctr" eaLnBrk="0" hangingPunct="0"/>
            <a:r>
              <a:rPr lang="de-DE" sz="1400" dirty="0" err="1">
                <a:solidFill>
                  <a:schemeClr val="bg1"/>
                </a:solidFill>
                <a:cs typeface="Arial" charset="0"/>
              </a:rPr>
              <a:t>Stuerschätzung</a:t>
            </a:r>
            <a:r>
              <a:rPr lang="de-DE" sz="1400" dirty="0">
                <a:solidFill>
                  <a:schemeClr val="bg1"/>
                </a:solidFill>
                <a:cs typeface="Arial" charset="0"/>
              </a:rPr>
              <a:t> 2019</a:t>
            </a:r>
          </a:p>
        </p:txBody>
      </p:sp>
      <p:sp>
        <p:nvSpPr>
          <p:cNvPr id="9" name="AutoShape 3"/>
          <p:cNvSpPr>
            <a:spLocks noChangeArrowheads="1"/>
          </p:cNvSpPr>
          <p:nvPr/>
        </p:nvSpPr>
        <p:spPr bwMode="auto">
          <a:xfrm>
            <a:off x="5344258" y="97112"/>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Internationaler Steuerwettbewerb</a:t>
            </a:r>
          </a:p>
        </p:txBody>
      </p:sp>
      <p:sp>
        <p:nvSpPr>
          <p:cNvPr id="10" name="AutoShape 4"/>
          <p:cNvSpPr>
            <a:spLocks noChangeArrowheads="1"/>
          </p:cNvSpPr>
          <p:nvPr/>
        </p:nvSpPr>
        <p:spPr bwMode="auto">
          <a:xfrm>
            <a:off x="7629126" y="97112"/>
            <a:ext cx="2362763" cy="484909"/>
          </a:xfrm>
          <a:prstGeom prst="chevron">
            <a:avLst>
              <a:gd name="adj" fmla="val 28660"/>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Fazit</a:t>
            </a:r>
          </a:p>
        </p:txBody>
      </p:sp>
      <p:sp>
        <p:nvSpPr>
          <p:cNvPr id="13" name="AutoShape 3"/>
          <p:cNvSpPr>
            <a:spLocks noChangeArrowheads="1"/>
          </p:cNvSpPr>
          <p:nvPr/>
        </p:nvSpPr>
        <p:spPr bwMode="auto">
          <a:xfrm>
            <a:off x="3059391" y="94913"/>
            <a:ext cx="2361570" cy="484909"/>
          </a:xfrm>
          <a:prstGeom prst="chevron">
            <a:avLst>
              <a:gd name="adj" fmla="val 28646"/>
            </a:avLst>
          </a:prstGeom>
          <a:solidFill>
            <a:schemeClr val="bg1">
              <a:lumMod val="85000"/>
            </a:schemeClr>
          </a:solidFill>
          <a:ln w="9525" algn="ctr">
            <a:solidFill>
              <a:schemeClr val="bg1"/>
            </a:solidFill>
            <a:miter lim="800000"/>
            <a:headEnd/>
            <a:tailEnd/>
          </a:ln>
          <a:effectLst/>
        </p:spPr>
        <p:txBody>
          <a:bodyPr lIns="36000" tIns="91440" rIns="36000" bIns="91440" anchor="ctr"/>
          <a:lstStyle/>
          <a:p>
            <a:pPr algn="ctr" eaLnBrk="0" hangingPunct="0"/>
            <a:r>
              <a:rPr lang="de-DE" sz="1400" dirty="0">
                <a:solidFill>
                  <a:schemeClr val="bg1"/>
                </a:solidFill>
                <a:cs typeface="Arial" charset="0"/>
              </a:rPr>
              <a:t>Maßnahmen</a:t>
            </a:r>
          </a:p>
        </p:txBody>
      </p:sp>
      <p:sp>
        <p:nvSpPr>
          <p:cNvPr id="5" name="Foliennummernplatzhalter 4"/>
          <p:cNvSpPr>
            <a:spLocks noGrp="1"/>
          </p:cNvSpPr>
          <p:nvPr>
            <p:ph type="sldNum" sz="quarter" idx="12"/>
          </p:nvPr>
        </p:nvSpPr>
        <p:spPr/>
        <p:txBody>
          <a:bodyPr/>
          <a:lstStyle/>
          <a:p>
            <a:fld id="{7C4E3F5F-0227-435F-8610-B0DE4291B439}" type="slidenum">
              <a:rPr lang="de-DE" smtClean="0"/>
              <a:t>9</a:t>
            </a:fld>
            <a:endParaRPr lang="de-DE" dirty="0"/>
          </a:p>
        </p:txBody>
      </p:sp>
      <p:graphicFrame>
        <p:nvGraphicFramePr>
          <p:cNvPr id="15" name="Diagramm 14"/>
          <p:cNvGraphicFramePr>
            <a:graphicFrameLocks/>
          </p:cNvGraphicFramePr>
          <p:nvPr>
            <p:extLst/>
          </p:nvPr>
        </p:nvGraphicFramePr>
        <p:xfrm>
          <a:off x="1436914" y="2057399"/>
          <a:ext cx="9100457" cy="3626825"/>
        </p:xfrm>
        <a:graphic>
          <a:graphicData uri="http://schemas.openxmlformats.org/drawingml/2006/chart">
            <c:chart xmlns:c="http://schemas.openxmlformats.org/drawingml/2006/chart" xmlns:r="http://schemas.openxmlformats.org/officeDocument/2006/relationships" r:id="rId4"/>
          </a:graphicData>
        </a:graphic>
      </p:graphicFrame>
      <p:sp>
        <p:nvSpPr>
          <p:cNvPr id="14" name="Fußzeilenplatzhalter 3"/>
          <p:cNvSpPr>
            <a:spLocks noGrp="1"/>
          </p:cNvSpPr>
          <p:nvPr>
            <p:ph type="ftr" sz="quarter" idx="11"/>
          </p:nvPr>
        </p:nvSpPr>
        <p:spPr>
          <a:xfrm>
            <a:off x="838898" y="6356350"/>
            <a:ext cx="9999677" cy="365125"/>
          </a:xfrm>
        </p:spPr>
        <p:txBody>
          <a:bodyPr/>
          <a:lstStyle/>
          <a:p>
            <a:r>
              <a:rPr lang="de-DE" dirty="0" err="1"/>
              <a:t>StBK</a:t>
            </a:r>
            <a:r>
              <a:rPr lang="de-DE" dirty="0"/>
              <a:t> Hessen – Kammertag 2019| 24. Mai 2019 |  Prof. Dr. Kerstin Schneider</a:t>
            </a:r>
          </a:p>
        </p:txBody>
      </p:sp>
      <p:grpSp>
        <p:nvGrpSpPr>
          <p:cNvPr id="6" name="Gruppieren 5">
            <a:extLst>
              <a:ext uri="{FF2B5EF4-FFF2-40B4-BE49-F238E27FC236}">
                <a16:creationId xmlns="" xmlns:a16="http://schemas.microsoft.com/office/drawing/2014/main" id="{830E4CA0-91FE-4ED5-A570-E71DB2B951FE}"/>
              </a:ext>
            </a:extLst>
          </p:cNvPr>
          <p:cNvGrpSpPr/>
          <p:nvPr/>
        </p:nvGrpSpPr>
        <p:grpSpPr>
          <a:xfrm>
            <a:off x="1790164" y="2656252"/>
            <a:ext cx="7491120" cy="1571274"/>
            <a:chOff x="360517" y="1558292"/>
            <a:chExt cx="11052220" cy="2246806"/>
          </a:xfrm>
        </p:grpSpPr>
        <p:pic>
          <p:nvPicPr>
            <p:cNvPr id="16" name="Grafik 15">
              <a:extLst>
                <a:ext uri="{FF2B5EF4-FFF2-40B4-BE49-F238E27FC236}">
                  <a16:creationId xmlns="" xmlns:a16="http://schemas.microsoft.com/office/drawing/2014/main" id="{B5BA3E68-5082-4819-A1DA-97E0E2E1DC44}"/>
                </a:ext>
              </a:extLst>
            </p:cNvPr>
            <p:cNvPicPr>
              <a:picLocks noChangeAspect="1"/>
            </p:cNvPicPr>
            <p:nvPr/>
          </p:nvPicPr>
          <p:blipFill>
            <a:blip r:embed="rId5"/>
            <a:stretch>
              <a:fillRect/>
            </a:stretch>
          </p:blipFill>
          <p:spPr>
            <a:xfrm rot="20275838">
              <a:off x="360517" y="1558292"/>
              <a:ext cx="11052220" cy="2246806"/>
            </a:xfrm>
            <a:prstGeom prst="rect">
              <a:avLst/>
            </a:prstGeom>
          </p:spPr>
        </p:pic>
        <p:sp>
          <p:nvSpPr>
            <p:cNvPr id="3" name="Rechteck 2">
              <a:extLst>
                <a:ext uri="{FF2B5EF4-FFF2-40B4-BE49-F238E27FC236}">
                  <a16:creationId xmlns="" xmlns:a16="http://schemas.microsoft.com/office/drawing/2014/main" id="{2588BD41-5D5B-4C2B-8EF6-2581C995E590}"/>
                </a:ext>
              </a:extLst>
            </p:cNvPr>
            <p:cNvSpPr/>
            <p:nvPr/>
          </p:nvSpPr>
          <p:spPr>
            <a:xfrm rot="20244041">
              <a:off x="5036383" y="3244334"/>
              <a:ext cx="2119234" cy="369332"/>
            </a:xfrm>
            <a:prstGeom prst="rect">
              <a:avLst/>
            </a:prstGeom>
          </p:spPr>
          <p:txBody>
            <a:bodyPr wrap="none">
              <a:spAutoFit/>
            </a:bodyPr>
            <a:lstStyle/>
            <a:p>
              <a:r>
                <a:rPr lang="de-DE" dirty="0"/>
                <a:t>Zeit-online, 9.5.2019</a:t>
              </a:r>
              <a:endParaRPr lang="en-US" dirty="0"/>
            </a:p>
          </p:txBody>
        </p:sp>
      </p:grpSp>
    </p:spTree>
    <p:extLst>
      <p:ext uri="{BB962C8B-B14F-4D97-AF65-F5344CB8AC3E}">
        <p14:creationId xmlns:p14="http://schemas.microsoft.com/office/powerpoint/2010/main" val="258956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3188</Words>
  <Application>Microsoft Office PowerPoint</Application>
  <PresentationFormat>Benutzerdefiniert</PresentationFormat>
  <Paragraphs>566</Paragraphs>
  <Slides>35</Slides>
  <Notes>33</Notes>
  <HiddenSlides>2</HiddenSlides>
  <MMClips>0</MMClips>
  <ScaleCrop>false</ScaleCrop>
  <HeadingPairs>
    <vt:vector size="4" baseType="variant">
      <vt:variant>
        <vt:lpstr>Design</vt:lpstr>
      </vt:variant>
      <vt:variant>
        <vt:i4>1</vt:i4>
      </vt:variant>
      <vt:variant>
        <vt:lpstr>Folientitel</vt:lpstr>
      </vt:variant>
      <vt:variant>
        <vt:i4>35</vt:i4>
      </vt:variant>
    </vt:vector>
  </HeadingPairs>
  <TitlesOfParts>
    <vt:vector size="36" baseType="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Yavuz, Abdullah</dc:creator>
  <cp:lastModifiedBy>Schneider, Kerstin</cp:lastModifiedBy>
  <cp:revision>493</cp:revision>
  <cp:lastPrinted>2019-05-15T10:03:31Z</cp:lastPrinted>
  <dcterms:created xsi:type="dcterms:W3CDTF">2017-06-06T13:54:53Z</dcterms:created>
  <dcterms:modified xsi:type="dcterms:W3CDTF">2019-05-23T09:00:19Z</dcterms:modified>
</cp:coreProperties>
</file>